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0D9E"/>
    <a:srgbClr val="6298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328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88E859-4DEE-4B74-A807-7B2074B022D6}" type="datetimeFigureOut">
              <a:rPr lang="fr-FR" smtClean="0"/>
              <a:t>28/11/2019</a:t>
            </a:fld>
            <a:endParaRPr lang="fr-FR"/>
          </a:p>
        </p:txBody>
      </p:sp>
      <p:sp>
        <p:nvSpPr>
          <p:cNvPr id="4" name="Espace réservé de l'image des diapositives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466C1A-5D5F-48C8-8D18-9C51A92B4253}" type="slidenum">
              <a:rPr lang="fr-FR" smtClean="0"/>
              <a:t>‹N°›</a:t>
            </a:fld>
            <a:endParaRPr lang="fr-FR"/>
          </a:p>
        </p:txBody>
      </p:sp>
    </p:spTree>
    <p:extLst>
      <p:ext uri="{BB962C8B-B14F-4D97-AF65-F5344CB8AC3E}">
        <p14:creationId xmlns:p14="http://schemas.microsoft.com/office/powerpoint/2010/main" val="3433542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8181421-3C04-4307-BCB9-84ED24E1830A}" type="datetimeFigureOut">
              <a:rPr lang="fr-FR" smtClean="0"/>
              <a:t>28/11/2019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13974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8181421-3C04-4307-BCB9-84ED24E1830A}" type="datetimeFigureOut">
              <a:rPr lang="fr-FR" smtClean="0"/>
              <a:t>28/11/2019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250093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8181421-3C04-4307-BCB9-84ED24E1830A}" type="datetimeFigureOut">
              <a:rPr lang="fr-FR" smtClean="0"/>
              <a:t>28/11/2019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3235369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8181421-3C04-4307-BCB9-84ED24E1830A}" type="datetimeFigureOut">
              <a:rPr lang="fr-FR" smtClean="0"/>
              <a:t>28/11/2019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3074044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8181421-3C04-4307-BCB9-84ED24E1830A}" type="datetimeFigureOut">
              <a:rPr lang="fr-FR" smtClean="0"/>
              <a:t>28/11/2019</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1981360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8181421-3C04-4307-BCB9-84ED24E1830A}" type="datetimeFigureOut">
              <a:rPr lang="fr-FR" smtClean="0"/>
              <a:t>28/11/2019</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1627865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181421-3C04-4307-BCB9-84ED24E1830A}" type="datetimeFigureOut">
              <a:rPr lang="fr-FR" smtClean="0"/>
              <a:t>28/11/2019</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524600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8181421-3C04-4307-BCB9-84ED24E1830A}" type="datetimeFigureOut">
              <a:rPr lang="fr-FR" smtClean="0"/>
              <a:t>28/11/2019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2524146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8181421-3C04-4307-BCB9-84ED24E1830A}" type="datetimeFigureOut">
              <a:rPr lang="fr-FR" smtClean="0"/>
              <a:t>28/11/2019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3771630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8181421-3C04-4307-BCB9-84ED24E1830A}" type="datetimeFigureOut">
              <a:rPr lang="fr-FR" smtClean="0"/>
              <a:t>28/11/2019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2969334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8181421-3C04-4307-BCB9-84ED24E1830A}" type="datetimeFigureOut">
              <a:rPr lang="fr-FR" smtClean="0"/>
              <a:t>28/11/2019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FC3C1D0-6D66-4ACC-A367-267F19A19EB4}" type="slidenum">
              <a:rPr lang="fr-FR" smtClean="0"/>
              <a:t>‹N°›</a:t>
            </a:fld>
            <a:endParaRPr lang="fr-FR"/>
          </a:p>
        </p:txBody>
      </p:sp>
    </p:spTree>
    <p:extLst>
      <p:ext uri="{BB962C8B-B14F-4D97-AF65-F5344CB8AC3E}">
        <p14:creationId xmlns:p14="http://schemas.microsoft.com/office/powerpoint/2010/main" val="4102561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8181421-3C04-4307-BCB9-84ED24E1830A}" type="datetimeFigureOut">
              <a:rPr lang="fr-FR" smtClean="0"/>
              <a:t>28/11/2019</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FC3C1D0-6D66-4ACC-A367-267F19A19EB4}" type="slidenum">
              <a:rPr lang="fr-FR" smtClean="0"/>
              <a:t>‹N°›</a:t>
            </a:fld>
            <a:endParaRPr lang="fr-FR"/>
          </a:p>
        </p:txBody>
      </p:sp>
    </p:spTree>
    <p:extLst>
      <p:ext uri="{BB962C8B-B14F-4D97-AF65-F5344CB8AC3E}">
        <p14:creationId xmlns:p14="http://schemas.microsoft.com/office/powerpoint/2010/main" val="4977855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hyperlink" Target="https://www.google.fr/maps/dir/Gare+Besan%C3%A7on+Franche-Comt%C3%A9+TGV,+RD1+-+Lieu-dit+Grand-Bois+Le+Pasquier,+25870+Auxon/METALIS,+Route+de+Pouligney,+Chaudefontaine/@47.3153597,5.9908913,12z/data=!3m1!4b1!4m13!4m12!1m5!1m1!1s0x47929e0e050bf8d5:0xa8ce7304e3e539fc!2m2!1d5.9533475!2d47.307233!1m5!1m1!1s0x479281687b52b841:0x937a099c0aa13240!2m2!1d6.1706098!2d47.3401163" TargetMode="External"/><Relationship Id="rId10" Type="http://schemas.openxmlformats.org/officeDocument/2006/relationships/image" Target="../media/image8.svg"/><Relationship Id="rId4" Type="http://schemas.openxmlformats.org/officeDocument/2006/relationships/image" Target="../media/image3.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9.jp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3.PN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hyperlink" Target="https://www.google.com/maps/dir/Gare+de+Besan&#231;on+Viotte,+2+Avenue+de+la+Paix,+25000+Besan&#231;on/METALIS,+Route+de+Pouligney,+25640+Chaudefontaine/@47.2924073,5.9368498,11z/data=!3m1!4b1!4m14!4m13!1m5!1m1!1s0x478d631f4ac48977:0x19351a2b84957f7!2m2!1d6.0219527!2d47.24705!1m5!1m1!1s0x479281687b52b841:0x937a099c0aa13240!2m2!1d6.1706098!2d47.3401163!3e0" TargetMode="External"/><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9.png"/><Relationship Id="rId3" Type="http://schemas.openxmlformats.org/officeDocument/2006/relationships/image" Target="../media/image15.svg"/><Relationship Id="rId7" Type="http://schemas.openxmlformats.org/officeDocument/2006/relationships/image" Target="../media/image7.png"/><Relationship Id="rId12" Type="http://schemas.openxmlformats.org/officeDocument/2006/relationships/hyperlink" Target="mailto:H3297@ACCOR.COM" TargetMode="External"/><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8.jpeg"/><Relationship Id="rId5" Type="http://schemas.openxmlformats.org/officeDocument/2006/relationships/image" Target="../media/image5.png"/><Relationship Id="rId10" Type="http://schemas.openxmlformats.org/officeDocument/2006/relationships/hyperlink" Target="mailto:H5612@accor.com" TargetMode="External"/><Relationship Id="rId4" Type="http://schemas.openxmlformats.org/officeDocument/2006/relationships/image" Target="../media/image16.PNG"/><Relationship Id="rId9" Type="http://schemas.openxmlformats.org/officeDocument/2006/relationships/image" Target="../media/image17.png"/><Relationship Id="rId1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hyperlink" Target="mailto:gite-les-cossas@orange.fr" TargetMode="External"/><Relationship Id="rId3" Type="http://schemas.openxmlformats.org/officeDocument/2006/relationships/image" Target="../media/image20.jpeg"/><Relationship Id="rId7" Type="http://schemas.openxmlformats.org/officeDocument/2006/relationships/image" Target="../media/image23.jpeg"/><Relationship Id="rId2" Type="http://schemas.openxmlformats.org/officeDocument/2006/relationships/hyperlink" Target="mailto:contact@besanconhoteldeparis.com" TargetMode="Externa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hyperlink" Target="mailto:Besancon.palente@kyriad.fr" TargetMode="External"/><Relationship Id="rId4" Type="http://schemas.openxmlformats.org/officeDocument/2006/relationships/image" Target="../media/image21.jpeg"/><Relationship Id="rId9"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9.jp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hyperlink" Target="http://www.citadelle.com/fr/" TargetMode="External"/><Relationship Id="rId5" Type="http://schemas.openxmlformats.org/officeDocument/2006/relationships/image" Target="../media/image26.jpeg"/><Relationship Id="rId4" Type="http://schemas.openxmlformats.org/officeDocument/2006/relationships/hyperlink" Target="http://www.besancon-tourism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8EBCF9-8B24-4C3B-8B0F-9FFB794A39EA}"/>
              </a:ext>
            </a:extLst>
          </p:cNvPr>
          <p:cNvSpPr>
            <a:spLocks noGrp="1"/>
          </p:cNvSpPr>
          <p:nvPr>
            <p:ph type="ctrTitle"/>
          </p:nvPr>
        </p:nvSpPr>
        <p:spPr>
          <a:xfrm>
            <a:off x="-80683" y="214305"/>
            <a:ext cx="6938683" cy="600636"/>
          </a:xfrm>
          <a:ln>
            <a:noFill/>
          </a:ln>
        </p:spPr>
        <p:txBody>
          <a:bodyPr>
            <a:noAutofit/>
          </a:bodyPr>
          <a:lstStyle/>
          <a:p>
            <a:r>
              <a:rPr lang="en-US" sz="4400" b="1" dirty="0">
                <a:solidFill>
                  <a:srgbClr val="C00000"/>
                </a:solidFill>
              </a:rPr>
              <a:t>Comment nous trouver ?</a:t>
            </a:r>
            <a:endParaRPr lang="fr-FR" sz="4400" b="1" dirty="0">
              <a:solidFill>
                <a:srgbClr val="C00000"/>
              </a:solidFill>
            </a:endParaRPr>
          </a:p>
        </p:txBody>
      </p:sp>
      <p:sp>
        <p:nvSpPr>
          <p:cNvPr id="3" name="Sous-titre 2">
            <a:extLst>
              <a:ext uri="{FF2B5EF4-FFF2-40B4-BE49-F238E27FC236}">
                <a16:creationId xmlns:a16="http://schemas.microsoft.com/office/drawing/2014/main" id="{C2DA2F30-6DD4-4029-9495-1201DDEC180C}"/>
              </a:ext>
            </a:extLst>
          </p:cNvPr>
          <p:cNvSpPr>
            <a:spLocks noGrp="1"/>
          </p:cNvSpPr>
          <p:nvPr>
            <p:ph type="subTitle" idx="1"/>
          </p:nvPr>
        </p:nvSpPr>
        <p:spPr>
          <a:xfrm>
            <a:off x="188260" y="4871250"/>
            <a:ext cx="6481480" cy="2391656"/>
          </a:xfrm>
        </p:spPr>
        <p:txBody>
          <a:bodyPr/>
          <a:lstStyle/>
          <a:p>
            <a:pPr marL="285750" indent="-285750" algn="l">
              <a:buFont typeface="Wingdings" panose="05000000000000000000" pitchFamily="2" charset="2"/>
              <a:buChar char="Ø"/>
            </a:pPr>
            <a:r>
              <a:rPr lang="fr-FR" dirty="0"/>
              <a:t>ACCÈS À L'USINE PAR LE TRAIN</a:t>
            </a:r>
          </a:p>
        </p:txBody>
      </p:sp>
      <p:pic>
        <p:nvPicPr>
          <p:cNvPr id="11" name="Image 10" descr="Une image contenant herbe, extérieur, route, scène&#10;&#10;Description générée automatiquement">
            <a:extLst>
              <a:ext uri="{FF2B5EF4-FFF2-40B4-BE49-F238E27FC236}">
                <a16:creationId xmlns:a16="http://schemas.microsoft.com/office/drawing/2014/main" id="{9509A30B-EF49-4E8E-BED6-2A6DE32FF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6329" y="1078611"/>
            <a:ext cx="4213411" cy="3160059"/>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A9130E6B-BB32-41EC-8159-2A39E65C63D4}"/>
              </a:ext>
            </a:extLst>
          </p:cNvPr>
          <p:cNvSpPr/>
          <p:nvPr/>
        </p:nvSpPr>
        <p:spPr>
          <a:xfrm>
            <a:off x="188260" y="1229099"/>
            <a:ext cx="2823881" cy="10498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D5B34790-BDD5-4C6C-9B05-CC2E1F994FC5}"/>
              </a:ext>
            </a:extLst>
          </p:cNvPr>
          <p:cNvSpPr txBox="1"/>
          <p:nvPr/>
        </p:nvSpPr>
        <p:spPr>
          <a:xfrm>
            <a:off x="273424" y="1229099"/>
            <a:ext cx="2653552" cy="1200329"/>
          </a:xfrm>
          <a:prstGeom prst="rect">
            <a:avLst/>
          </a:prstGeom>
          <a:noFill/>
        </p:spPr>
        <p:txBody>
          <a:bodyPr wrap="square" rtlCol="0">
            <a:spAutoFit/>
          </a:bodyPr>
          <a:lstStyle/>
          <a:p>
            <a:r>
              <a:rPr lang="fr-FR" dirty="0">
                <a:solidFill>
                  <a:schemeClr val="bg1"/>
                </a:solidFill>
              </a:rPr>
              <a:t>Metalis Centre R&amp;</a:t>
            </a:r>
            <a:r>
              <a:rPr lang="fr-FR">
                <a:solidFill>
                  <a:schemeClr val="bg1"/>
                </a:solidFill>
              </a:rPr>
              <a:t>D Group</a:t>
            </a:r>
            <a:endParaRPr lang="fr-FR" dirty="0">
              <a:solidFill>
                <a:schemeClr val="bg1"/>
              </a:solidFill>
            </a:endParaRPr>
          </a:p>
          <a:p>
            <a:r>
              <a:rPr lang="fr-FR" dirty="0">
                <a:solidFill>
                  <a:schemeClr val="bg1"/>
                </a:solidFill>
              </a:rPr>
              <a:t>2, Route de Pouligney</a:t>
            </a:r>
          </a:p>
          <a:p>
            <a:r>
              <a:rPr lang="fr-FR" dirty="0">
                <a:solidFill>
                  <a:schemeClr val="bg1"/>
                </a:solidFill>
              </a:rPr>
              <a:t>25640 CHAUDEFONTAINE </a:t>
            </a:r>
          </a:p>
          <a:p>
            <a:endParaRPr lang="fr-FR" dirty="0"/>
          </a:p>
        </p:txBody>
      </p:sp>
      <p:pic>
        <p:nvPicPr>
          <p:cNvPr id="15" name="Image 14">
            <a:extLst>
              <a:ext uri="{FF2B5EF4-FFF2-40B4-BE49-F238E27FC236}">
                <a16:creationId xmlns:a16="http://schemas.microsoft.com/office/drawing/2014/main" id="{A39BEA02-1B6A-4416-9DBF-6D8C557F1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046" y="2209069"/>
            <a:ext cx="2290482" cy="2290482"/>
          </a:xfrm>
          <a:prstGeom prst="rect">
            <a:avLst/>
          </a:prstGeom>
        </p:spPr>
      </p:pic>
      <p:pic>
        <p:nvPicPr>
          <p:cNvPr id="1026" name="Picture 2" descr="Résultat de recherche d'images pour &quot;GARE LOGO&quot;">
            <a:extLst>
              <a:ext uri="{FF2B5EF4-FFF2-40B4-BE49-F238E27FC236}">
                <a16:creationId xmlns:a16="http://schemas.microsoft.com/office/drawing/2014/main" id="{81A90A49-1BB2-4335-9F0B-D50145AD3A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080" y="5384631"/>
            <a:ext cx="861932" cy="861932"/>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08881418-356E-4C36-A240-9178F3056DDC}"/>
              </a:ext>
            </a:extLst>
          </p:cNvPr>
          <p:cNvSpPr txBox="1"/>
          <p:nvPr/>
        </p:nvSpPr>
        <p:spPr>
          <a:xfrm>
            <a:off x="1013012" y="5331226"/>
            <a:ext cx="5844988" cy="1169551"/>
          </a:xfrm>
          <a:prstGeom prst="rect">
            <a:avLst/>
          </a:prstGeom>
          <a:noFill/>
        </p:spPr>
        <p:txBody>
          <a:bodyPr wrap="square" rtlCol="0">
            <a:spAutoFit/>
          </a:bodyPr>
          <a:lstStyle/>
          <a:p>
            <a:r>
              <a:rPr lang="fr-FR" sz="1400" b="1" u="sng" dirty="0"/>
              <a:t>Gare TGV Besançon Franche-Comté </a:t>
            </a:r>
            <a:r>
              <a:rPr lang="fr-FR" sz="1400" dirty="0"/>
              <a:t>(</a:t>
            </a:r>
            <a:r>
              <a:rPr lang="fr-FR" sz="1400" dirty="0" err="1"/>
              <a:t>Auxons</a:t>
            </a:r>
            <a:r>
              <a:rPr lang="fr-FR" sz="1400" dirty="0"/>
              <a:t>-Dessus)</a:t>
            </a:r>
          </a:p>
          <a:p>
            <a:pPr marL="285750" indent="-285750">
              <a:buFont typeface="Wingdings" panose="05000000000000000000" pitchFamily="2" charset="2"/>
              <a:buChar char="à"/>
            </a:pPr>
            <a:r>
              <a:rPr lang="fr-FR" sz="1400" dirty="0">
                <a:solidFill>
                  <a:srgbClr val="C00000"/>
                </a:solidFill>
                <a:sym typeface="Wingdings" panose="05000000000000000000" pitchFamily="2" charset="2"/>
              </a:rPr>
              <a:t>À 2h15 de paris</a:t>
            </a:r>
          </a:p>
          <a:p>
            <a:r>
              <a:rPr lang="fr-FR" sz="1400" dirty="0">
                <a:solidFill>
                  <a:schemeClr val="accent1">
                    <a:lumMod val="75000"/>
                  </a:schemeClr>
                </a:solidFill>
                <a:sym typeface="Wingdings" panose="05000000000000000000" pitchFamily="2" charset="2"/>
              </a:rPr>
              <a:t>De la gare à l’usine : 25 minutes</a:t>
            </a:r>
          </a:p>
          <a:p>
            <a:r>
              <a:rPr lang="fr-FR" sz="1400" dirty="0">
                <a:sym typeface="Wingdings" panose="05000000000000000000" pitchFamily="2" charset="2"/>
              </a:rPr>
              <a:t>Lien Google </a:t>
            </a:r>
            <a:r>
              <a:rPr lang="fr-FR" sz="1400" dirty="0" err="1">
                <a:sym typeface="Wingdings" panose="05000000000000000000" pitchFamily="2" charset="2"/>
              </a:rPr>
              <a:t>Maps</a:t>
            </a:r>
            <a:r>
              <a:rPr lang="fr-FR" sz="1400" dirty="0">
                <a:sym typeface="Wingdings" panose="05000000000000000000" pitchFamily="2" charset="2"/>
              </a:rPr>
              <a:t> pour calculer votre itinéraire : </a:t>
            </a:r>
            <a:r>
              <a:rPr lang="fr-FR" sz="1400" dirty="0">
                <a:solidFill>
                  <a:schemeClr val="accent1">
                    <a:lumMod val="75000"/>
                  </a:schemeClr>
                </a:solidFill>
                <a:sym typeface="Wingdings" panose="05000000000000000000" pitchFamily="2" charset="2"/>
                <a:hlinkClick r:id="rId5"/>
              </a:rPr>
              <a:t>cliquez-ici</a:t>
            </a:r>
            <a:endParaRPr lang="fr-FR" sz="1400" dirty="0">
              <a:solidFill>
                <a:schemeClr val="accent1">
                  <a:lumMod val="75000"/>
                </a:schemeClr>
              </a:solidFill>
            </a:endParaRPr>
          </a:p>
          <a:p>
            <a:endParaRPr lang="fr-FR" sz="1400" dirty="0">
              <a:solidFill>
                <a:schemeClr val="accent1">
                  <a:lumMod val="75000"/>
                </a:schemeClr>
              </a:solidFill>
            </a:endParaRPr>
          </a:p>
        </p:txBody>
      </p:sp>
      <p:pic>
        <p:nvPicPr>
          <p:cNvPr id="18" name="Image 17" descr="Une image contenant texte, carte&#10;&#10;Description générée automatiquement">
            <a:extLst>
              <a:ext uri="{FF2B5EF4-FFF2-40B4-BE49-F238E27FC236}">
                <a16:creationId xmlns:a16="http://schemas.microsoft.com/office/drawing/2014/main" id="{A3015B5F-9708-4723-BEC3-F59DEA41B2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8260" y="6500777"/>
            <a:ext cx="6467055" cy="3141087"/>
          </a:xfrm>
          <a:prstGeom prst="rect">
            <a:avLst/>
          </a:prstGeom>
          <a:ln>
            <a:noFill/>
          </a:ln>
          <a:effectLst>
            <a:outerShdw blurRad="190500" algn="tl" rotWithShape="0">
              <a:srgbClr val="000000">
                <a:alpha val="70000"/>
              </a:srgbClr>
            </a:outerShdw>
          </a:effectLst>
        </p:spPr>
      </p:pic>
      <p:pic>
        <p:nvPicPr>
          <p:cNvPr id="22" name="Graphique 21" descr="Marque">
            <a:extLst>
              <a:ext uri="{FF2B5EF4-FFF2-40B4-BE49-F238E27FC236}">
                <a16:creationId xmlns:a16="http://schemas.microsoft.com/office/drawing/2014/main" id="{EFCF7BC0-2B57-4DF6-88E4-BF5BFBF24F5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57132" y="6386072"/>
            <a:ext cx="677879" cy="677879"/>
          </a:xfrm>
          <a:prstGeom prst="rect">
            <a:avLst/>
          </a:prstGeom>
        </p:spPr>
      </p:pic>
      <p:pic>
        <p:nvPicPr>
          <p:cNvPr id="23" name="Graphique 22" descr="Marque">
            <a:extLst>
              <a:ext uri="{FF2B5EF4-FFF2-40B4-BE49-F238E27FC236}">
                <a16:creationId xmlns:a16="http://schemas.microsoft.com/office/drawing/2014/main" id="{32DFC524-1B7B-42DF-9E98-47A4923FAAC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15776" y="7627520"/>
            <a:ext cx="677879" cy="677879"/>
          </a:xfrm>
          <a:prstGeom prst="rect">
            <a:avLst/>
          </a:prstGeom>
        </p:spPr>
      </p:pic>
      <p:sp>
        <p:nvSpPr>
          <p:cNvPr id="26" name="Rectangle 25">
            <a:extLst>
              <a:ext uri="{FF2B5EF4-FFF2-40B4-BE49-F238E27FC236}">
                <a16:creationId xmlns:a16="http://schemas.microsoft.com/office/drawing/2014/main" id="{F8B3AA71-DB5E-49DF-AFAE-A03B8260D176}"/>
              </a:ext>
            </a:extLst>
          </p:cNvPr>
          <p:cNvSpPr/>
          <p:nvPr/>
        </p:nvSpPr>
        <p:spPr>
          <a:xfrm>
            <a:off x="91440" y="76199"/>
            <a:ext cx="6667500" cy="9705975"/>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descr="Une image contenant dessin, horloge&#10;&#10;Description générée automatiquement">
            <a:extLst>
              <a:ext uri="{FF2B5EF4-FFF2-40B4-BE49-F238E27FC236}">
                <a16:creationId xmlns:a16="http://schemas.microsoft.com/office/drawing/2014/main" id="{E358B6F3-CFCD-40B6-8B6C-55C7D14AFA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86073" y="9706293"/>
            <a:ext cx="469242" cy="161431"/>
          </a:xfrm>
          <a:prstGeom prst="rect">
            <a:avLst/>
          </a:prstGeom>
        </p:spPr>
      </p:pic>
    </p:spTree>
    <p:extLst>
      <p:ext uri="{BB962C8B-B14F-4D97-AF65-F5344CB8AC3E}">
        <p14:creationId xmlns:p14="http://schemas.microsoft.com/office/powerpoint/2010/main" val="2737676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carte&#10;&#10;Description générée automatiquement">
            <a:extLst>
              <a:ext uri="{FF2B5EF4-FFF2-40B4-BE49-F238E27FC236}">
                <a16:creationId xmlns:a16="http://schemas.microsoft.com/office/drawing/2014/main" id="{36F10F7A-BCD0-4B22-A4B2-DB69D8FA0F1A}"/>
              </a:ext>
            </a:extLst>
          </p:cNvPr>
          <p:cNvPicPr>
            <a:picLocks noChangeAspect="1"/>
          </p:cNvPicPr>
          <p:nvPr/>
        </p:nvPicPr>
        <p:blipFill rotWithShape="1">
          <a:blip r:embed="rId2">
            <a:extLst>
              <a:ext uri="{28A0092B-C50C-407E-A947-70E740481C1C}">
                <a14:useLocalDpi xmlns:a14="http://schemas.microsoft.com/office/drawing/2010/main" val="0"/>
              </a:ext>
            </a:extLst>
          </a:blip>
          <a:srcRect l="1503" t="902" r="5491" b="2638"/>
          <a:stretch/>
        </p:blipFill>
        <p:spPr>
          <a:xfrm>
            <a:off x="239808" y="3734016"/>
            <a:ext cx="6378384" cy="5431692"/>
          </a:xfrm>
          <a:prstGeom prst="rect">
            <a:avLst/>
          </a:prstGeom>
          <a:ln>
            <a:noFill/>
          </a:ln>
          <a:effectLst>
            <a:outerShdw blurRad="190500" algn="tl" rotWithShape="0">
              <a:srgbClr val="000000">
                <a:alpha val="70000"/>
              </a:srgbClr>
            </a:outerShdw>
          </a:effectLst>
        </p:spPr>
      </p:pic>
      <p:pic>
        <p:nvPicPr>
          <p:cNvPr id="1026" name="Picture 2" descr="Résultat de recherche d'images pour &quot;GARE LOGO&quot;">
            <a:extLst>
              <a:ext uri="{FF2B5EF4-FFF2-40B4-BE49-F238E27FC236}">
                <a16:creationId xmlns:a16="http://schemas.microsoft.com/office/drawing/2014/main" id="{81A90A49-1BB2-4335-9F0B-D50145AD3A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496" y="2785677"/>
            <a:ext cx="738664" cy="738664"/>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08881418-356E-4C36-A240-9178F3056DDC}"/>
              </a:ext>
            </a:extLst>
          </p:cNvPr>
          <p:cNvSpPr txBox="1"/>
          <p:nvPr/>
        </p:nvSpPr>
        <p:spPr>
          <a:xfrm>
            <a:off x="1058207" y="2785677"/>
            <a:ext cx="5844988" cy="738664"/>
          </a:xfrm>
          <a:prstGeom prst="rect">
            <a:avLst/>
          </a:prstGeom>
          <a:noFill/>
        </p:spPr>
        <p:txBody>
          <a:bodyPr wrap="square" rtlCol="0">
            <a:spAutoFit/>
          </a:bodyPr>
          <a:lstStyle/>
          <a:p>
            <a:r>
              <a:rPr lang="fr-FR" sz="1400" b="1" u="sng" dirty="0"/>
              <a:t>Gare Besançon </a:t>
            </a:r>
            <a:r>
              <a:rPr lang="fr-FR" sz="1400" b="1" u="sng" dirty="0" err="1"/>
              <a:t>Viotte</a:t>
            </a:r>
            <a:r>
              <a:rPr lang="fr-FR" sz="1400" b="1" u="sng" dirty="0"/>
              <a:t> </a:t>
            </a:r>
            <a:r>
              <a:rPr lang="fr-FR" sz="1400" dirty="0"/>
              <a:t>(centre)</a:t>
            </a:r>
          </a:p>
          <a:p>
            <a:r>
              <a:rPr lang="fr-FR" sz="1400" dirty="0">
                <a:solidFill>
                  <a:schemeClr val="accent1">
                    <a:lumMod val="75000"/>
                  </a:schemeClr>
                </a:solidFill>
                <a:sym typeface="Wingdings" panose="05000000000000000000" pitchFamily="2" charset="2"/>
              </a:rPr>
              <a:t>De la gare à l’usine : 24 minutes</a:t>
            </a:r>
          </a:p>
          <a:p>
            <a:r>
              <a:rPr lang="fr-FR" sz="1400" dirty="0">
                <a:sym typeface="Wingdings" panose="05000000000000000000" pitchFamily="2" charset="2"/>
              </a:rPr>
              <a:t>Lien Google </a:t>
            </a:r>
            <a:r>
              <a:rPr lang="fr-FR" sz="1400" dirty="0" err="1">
                <a:sym typeface="Wingdings" panose="05000000000000000000" pitchFamily="2" charset="2"/>
              </a:rPr>
              <a:t>Maps</a:t>
            </a:r>
            <a:r>
              <a:rPr lang="fr-FR" sz="1400" dirty="0">
                <a:sym typeface="Wingdings" panose="05000000000000000000" pitchFamily="2" charset="2"/>
              </a:rPr>
              <a:t> pour calculer votre itinéraire : </a:t>
            </a:r>
            <a:r>
              <a:rPr lang="fr-FR" sz="1400" dirty="0">
                <a:solidFill>
                  <a:schemeClr val="accent1">
                    <a:lumMod val="75000"/>
                  </a:schemeClr>
                </a:solidFill>
                <a:sym typeface="Wingdings" panose="05000000000000000000" pitchFamily="2" charset="2"/>
                <a:hlinkClick r:id="rId4"/>
              </a:rPr>
              <a:t>cliquez-ici</a:t>
            </a:r>
            <a:endParaRPr lang="fr-FR" sz="1400" dirty="0">
              <a:solidFill>
                <a:schemeClr val="accent1">
                  <a:lumMod val="75000"/>
                </a:schemeClr>
              </a:solidFill>
            </a:endParaRPr>
          </a:p>
        </p:txBody>
      </p:sp>
      <p:pic>
        <p:nvPicPr>
          <p:cNvPr id="22" name="Graphique 21" descr="Marque">
            <a:extLst>
              <a:ext uri="{FF2B5EF4-FFF2-40B4-BE49-F238E27FC236}">
                <a16:creationId xmlns:a16="http://schemas.microsoft.com/office/drawing/2014/main" id="{EFCF7BC0-2B57-4DF6-88E4-BF5BFBF24F5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9885" y="3353864"/>
            <a:ext cx="852020" cy="852020"/>
          </a:xfrm>
          <a:prstGeom prst="rect">
            <a:avLst/>
          </a:prstGeom>
        </p:spPr>
      </p:pic>
      <p:pic>
        <p:nvPicPr>
          <p:cNvPr id="17" name="Graphique 16" descr="Marque">
            <a:extLst>
              <a:ext uri="{FF2B5EF4-FFF2-40B4-BE49-F238E27FC236}">
                <a16:creationId xmlns:a16="http://schemas.microsoft.com/office/drawing/2014/main" id="{3C421132-210E-49CC-BD4B-D1E523ECE61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815" y="7747803"/>
            <a:ext cx="852020" cy="852020"/>
          </a:xfrm>
          <a:prstGeom prst="rect">
            <a:avLst/>
          </a:prstGeom>
        </p:spPr>
      </p:pic>
      <p:pic>
        <p:nvPicPr>
          <p:cNvPr id="14" name="Graphique 13" descr="Voiture">
            <a:extLst>
              <a:ext uri="{FF2B5EF4-FFF2-40B4-BE49-F238E27FC236}">
                <a16:creationId xmlns:a16="http://schemas.microsoft.com/office/drawing/2014/main" id="{E34C1D8D-1BE2-44FB-8C54-A5DA880852A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567803" y="423410"/>
            <a:ext cx="914400" cy="914400"/>
          </a:xfrm>
          <a:prstGeom prst="rect">
            <a:avLst/>
          </a:prstGeom>
        </p:spPr>
      </p:pic>
      <p:sp>
        <p:nvSpPr>
          <p:cNvPr id="19" name="Rectangle 18">
            <a:extLst>
              <a:ext uri="{FF2B5EF4-FFF2-40B4-BE49-F238E27FC236}">
                <a16:creationId xmlns:a16="http://schemas.microsoft.com/office/drawing/2014/main" id="{95F6A12A-98BB-4960-BDA4-381C2E3B9351}"/>
              </a:ext>
            </a:extLst>
          </p:cNvPr>
          <p:cNvSpPr/>
          <p:nvPr/>
        </p:nvSpPr>
        <p:spPr>
          <a:xfrm>
            <a:off x="281496" y="1438728"/>
            <a:ext cx="3429000" cy="738664"/>
          </a:xfrm>
          <a:prstGeom prst="rect">
            <a:avLst/>
          </a:prstGeom>
        </p:spPr>
        <p:txBody>
          <a:bodyPr>
            <a:spAutoFit/>
          </a:bodyPr>
          <a:lstStyle/>
          <a:p>
            <a:pPr algn="ctr">
              <a:spcAft>
                <a:spcPts val="0"/>
              </a:spcAft>
            </a:pPr>
            <a:r>
              <a:rPr lang="fr-FR" sz="1400" b="1" dirty="0">
                <a:latin typeface="Calibri" panose="020F0502020204030204" pitchFamily="34" charset="0"/>
                <a:ea typeface="Times New Roman" panose="02020603050405020304" pitchFamily="18" charset="0"/>
                <a:cs typeface="Times New Roman" panose="02020603050405020304" pitchFamily="18" charset="0"/>
              </a:rPr>
              <a:t>Autoroute A36</a:t>
            </a:r>
            <a:endParaRPr lang="fr-FR" sz="1400" dirty="0">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Sortie 4.1 (Besançon Palente)</a:t>
            </a:r>
          </a:p>
          <a:p>
            <a:pPr algn="ctr">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1</a:t>
            </a:r>
            <a:r>
              <a:rPr lang="fr-FR" sz="1400" baseline="30000" dirty="0">
                <a:latin typeface="Calibri" panose="020F0502020204030204" pitchFamily="34" charset="0"/>
                <a:ea typeface="Times New Roman" panose="02020603050405020304" pitchFamily="18" charset="0"/>
                <a:cs typeface="Times New Roman" panose="02020603050405020304" pitchFamily="18" charset="0"/>
              </a:rPr>
              <a:t>ère</a:t>
            </a:r>
            <a:r>
              <a:rPr lang="fr-FR" sz="1400" dirty="0">
                <a:latin typeface="Calibri" panose="020F0502020204030204" pitchFamily="34" charset="0"/>
                <a:ea typeface="Times New Roman" panose="02020603050405020304" pitchFamily="18" charset="0"/>
                <a:cs typeface="Times New Roman" panose="02020603050405020304" pitchFamily="18" charset="0"/>
              </a:rPr>
              <a:t> sortie au rond point </a:t>
            </a:r>
            <a:endParaRPr lang="fr-F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1" name="Image 20" descr="Une image contenant herbe, assis, vert, eau&#10;&#10;Description générée automatiquement">
            <a:extLst>
              <a:ext uri="{FF2B5EF4-FFF2-40B4-BE49-F238E27FC236}">
                <a16:creationId xmlns:a16="http://schemas.microsoft.com/office/drawing/2014/main" id="{06A71B25-1231-49DA-9185-BB778DD7EC81}"/>
              </a:ext>
            </a:extLst>
          </p:cNvPr>
          <p:cNvPicPr>
            <a:picLocks noChangeAspect="1"/>
          </p:cNvPicPr>
          <p:nvPr/>
        </p:nvPicPr>
        <p:blipFill rotWithShape="1">
          <a:blip r:embed="rId11">
            <a:extLst>
              <a:ext uri="{28A0092B-C50C-407E-A947-70E740481C1C}">
                <a14:useLocalDpi xmlns:a14="http://schemas.microsoft.com/office/drawing/2010/main" val="0"/>
              </a:ext>
            </a:extLst>
          </a:blip>
          <a:srcRect t="3410" r="6994"/>
          <a:stretch/>
        </p:blipFill>
        <p:spPr>
          <a:xfrm>
            <a:off x="3733478" y="303631"/>
            <a:ext cx="2884714" cy="2071978"/>
          </a:xfrm>
          <a:prstGeom prst="rect">
            <a:avLst/>
          </a:prstGeom>
          <a:ln>
            <a:noFill/>
          </a:ln>
          <a:effectLst>
            <a:outerShdw blurRad="190500" algn="tl" rotWithShape="0">
              <a:srgbClr val="000000">
                <a:alpha val="70000"/>
              </a:srgbClr>
            </a:outerShdw>
          </a:effectLst>
        </p:spPr>
      </p:pic>
      <p:cxnSp>
        <p:nvCxnSpPr>
          <p:cNvPr id="25" name="Connecteur droit avec flèche 24">
            <a:extLst>
              <a:ext uri="{FF2B5EF4-FFF2-40B4-BE49-F238E27FC236}">
                <a16:creationId xmlns:a16="http://schemas.microsoft.com/office/drawing/2014/main" id="{86B76FAD-1B2A-43EC-A506-463E20A0B411}"/>
              </a:ext>
            </a:extLst>
          </p:cNvPr>
          <p:cNvCxnSpPr>
            <a:cxnSpLocks/>
          </p:cNvCxnSpPr>
          <p:nvPr/>
        </p:nvCxnSpPr>
        <p:spPr>
          <a:xfrm flipV="1">
            <a:off x="4103209" y="1632196"/>
            <a:ext cx="270671" cy="56513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7" name="Connecteur droit avec flèche 26">
            <a:extLst>
              <a:ext uri="{FF2B5EF4-FFF2-40B4-BE49-F238E27FC236}">
                <a16:creationId xmlns:a16="http://schemas.microsoft.com/office/drawing/2014/main" id="{352BC80E-E21E-49F4-B4F6-C076E7E3CD4A}"/>
              </a:ext>
            </a:extLst>
          </p:cNvPr>
          <p:cNvCxnSpPr>
            <a:cxnSpLocks/>
          </p:cNvCxnSpPr>
          <p:nvPr/>
        </p:nvCxnSpPr>
        <p:spPr>
          <a:xfrm>
            <a:off x="5859780" y="1245260"/>
            <a:ext cx="716724" cy="386936"/>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30" name="ZoneTexte 29">
            <a:extLst>
              <a:ext uri="{FF2B5EF4-FFF2-40B4-BE49-F238E27FC236}">
                <a16:creationId xmlns:a16="http://schemas.microsoft.com/office/drawing/2014/main" id="{EEAF9C0C-9E52-4194-B025-29E5B960704F}"/>
              </a:ext>
            </a:extLst>
          </p:cNvPr>
          <p:cNvSpPr txBox="1"/>
          <p:nvPr/>
        </p:nvSpPr>
        <p:spPr>
          <a:xfrm>
            <a:off x="4373880" y="2144090"/>
            <a:ext cx="2008092" cy="246221"/>
          </a:xfrm>
          <a:prstGeom prst="rect">
            <a:avLst/>
          </a:prstGeom>
          <a:noFill/>
        </p:spPr>
        <p:txBody>
          <a:bodyPr wrap="square" rtlCol="0">
            <a:spAutoFit/>
          </a:bodyPr>
          <a:lstStyle/>
          <a:p>
            <a:r>
              <a:rPr lang="fr-FR" sz="1000" dirty="0">
                <a:solidFill>
                  <a:schemeClr val="bg1"/>
                </a:solidFill>
              </a:rPr>
              <a:t>Autoroute A36</a:t>
            </a:r>
          </a:p>
        </p:txBody>
      </p:sp>
      <p:sp>
        <p:nvSpPr>
          <p:cNvPr id="32" name="Rectangle 31">
            <a:extLst>
              <a:ext uri="{FF2B5EF4-FFF2-40B4-BE49-F238E27FC236}">
                <a16:creationId xmlns:a16="http://schemas.microsoft.com/office/drawing/2014/main" id="{3EE07D2B-BCD9-4458-9996-4690CB0EDD5F}"/>
              </a:ext>
            </a:extLst>
          </p:cNvPr>
          <p:cNvSpPr/>
          <p:nvPr/>
        </p:nvSpPr>
        <p:spPr>
          <a:xfrm>
            <a:off x="91440" y="76199"/>
            <a:ext cx="6667500" cy="9705975"/>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descr="Une image contenant dessin, horloge&#10;&#10;Description générée automatiquement">
            <a:extLst>
              <a:ext uri="{FF2B5EF4-FFF2-40B4-BE49-F238E27FC236}">
                <a16:creationId xmlns:a16="http://schemas.microsoft.com/office/drawing/2014/main" id="{915DB563-299A-4D23-B7DD-64AF3E221A4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86073" y="9706293"/>
            <a:ext cx="469242" cy="161431"/>
          </a:xfrm>
          <a:prstGeom prst="rect">
            <a:avLst/>
          </a:prstGeom>
        </p:spPr>
      </p:pic>
    </p:spTree>
    <p:extLst>
      <p:ext uri="{BB962C8B-B14F-4D97-AF65-F5344CB8AC3E}">
        <p14:creationId xmlns:p14="http://schemas.microsoft.com/office/powerpoint/2010/main" val="706200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08881418-356E-4C36-A240-9178F3056DDC}"/>
              </a:ext>
            </a:extLst>
          </p:cNvPr>
          <p:cNvSpPr txBox="1"/>
          <p:nvPr/>
        </p:nvSpPr>
        <p:spPr>
          <a:xfrm>
            <a:off x="1096307" y="210117"/>
            <a:ext cx="5844988" cy="738664"/>
          </a:xfrm>
          <a:prstGeom prst="rect">
            <a:avLst/>
          </a:prstGeom>
          <a:noFill/>
        </p:spPr>
        <p:txBody>
          <a:bodyPr wrap="square" rtlCol="0">
            <a:spAutoFit/>
          </a:bodyPr>
          <a:lstStyle/>
          <a:p>
            <a:r>
              <a:rPr lang="fr-FR" sz="1400" b="1" u="sng" dirty="0"/>
              <a:t>Aéroport de Bâle Mulhouse</a:t>
            </a:r>
            <a:endParaRPr lang="fr-FR" sz="1400" dirty="0"/>
          </a:p>
          <a:p>
            <a:r>
              <a:rPr lang="fr-FR" sz="1400" dirty="0">
                <a:solidFill>
                  <a:schemeClr val="accent1">
                    <a:lumMod val="75000"/>
                  </a:schemeClr>
                </a:solidFill>
                <a:sym typeface="Wingdings" panose="05000000000000000000" pitchFamily="2" charset="2"/>
              </a:rPr>
              <a:t>De l’aéroport à l’usine : 1 heure 30 minutes</a:t>
            </a:r>
          </a:p>
          <a:p>
            <a:r>
              <a:rPr lang="fr-FR" sz="1400" dirty="0">
                <a:sym typeface="Wingdings" panose="05000000000000000000" pitchFamily="2" charset="2"/>
              </a:rPr>
              <a:t>Location voiture à l’aéroport</a:t>
            </a:r>
            <a:endParaRPr lang="fr-FR" sz="1400" dirty="0"/>
          </a:p>
        </p:txBody>
      </p:sp>
      <p:pic>
        <p:nvPicPr>
          <p:cNvPr id="3" name="Graphique 2" descr="Avion">
            <a:extLst>
              <a:ext uri="{FF2B5EF4-FFF2-40B4-BE49-F238E27FC236}">
                <a16:creationId xmlns:a16="http://schemas.microsoft.com/office/drawing/2014/main" id="{6EB2498B-1A35-4A23-AF70-9FBA2D025DC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627" y="186532"/>
            <a:ext cx="785833" cy="785833"/>
          </a:xfrm>
          <a:prstGeom prst="rect">
            <a:avLst/>
          </a:prstGeom>
        </p:spPr>
      </p:pic>
      <p:pic>
        <p:nvPicPr>
          <p:cNvPr id="5" name="Image 4" descr="Une image contenant texte, carte&#10;&#10;Description générée automatiquement">
            <a:extLst>
              <a:ext uri="{FF2B5EF4-FFF2-40B4-BE49-F238E27FC236}">
                <a16:creationId xmlns:a16="http://schemas.microsoft.com/office/drawing/2014/main" id="{AD655574-4837-490E-9766-227770B940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627" y="1119019"/>
            <a:ext cx="6394153" cy="3369162"/>
          </a:xfrm>
          <a:prstGeom prst="rect">
            <a:avLst/>
          </a:prstGeom>
          <a:ln>
            <a:noFill/>
          </a:ln>
          <a:effectLst>
            <a:outerShdw blurRad="190500" algn="tl" rotWithShape="0">
              <a:srgbClr val="000000">
                <a:alpha val="70000"/>
              </a:srgbClr>
            </a:outerShdw>
          </a:effectLst>
        </p:spPr>
      </p:pic>
      <p:pic>
        <p:nvPicPr>
          <p:cNvPr id="20" name="Graphique 19" descr="Marque">
            <a:extLst>
              <a:ext uri="{FF2B5EF4-FFF2-40B4-BE49-F238E27FC236}">
                <a16:creationId xmlns:a16="http://schemas.microsoft.com/office/drawing/2014/main" id="{C4B24B1E-2D2A-4AE8-B06C-678384F5DC1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9293" y="3460544"/>
            <a:ext cx="852020" cy="852020"/>
          </a:xfrm>
          <a:prstGeom prst="rect">
            <a:avLst/>
          </a:prstGeom>
        </p:spPr>
      </p:pic>
      <p:pic>
        <p:nvPicPr>
          <p:cNvPr id="23" name="Graphique 22" descr="Marque">
            <a:extLst>
              <a:ext uri="{FF2B5EF4-FFF2-40B4-BE49-F238E27FC236}">
                <a16:creationId xmlns:a16="http://schemas.microsoft.com/office/drawing/2014/main" id="{66AB6979-A34C-4682-AD65-324AFF11B30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46900" y="1811823"/>
            <a:ext cx="852020" cy="852020"/>
          </a:xfrm>
          <a:prstGeom prst="rect">
            <a:avLst/>
          </a:prstGeom>
        </p:spPr>
      </p:pic>
      <p:sp>
        <p:nvSpPr>
          <p:cNvPr id="24" name="Sous-titre 2">
            <a:extLst>
              <a:ext uri="{FF2B5EF4-FFF2-40B4-BE49-F238E27FC236}">
                <a16:creationId xmlns:a16="http://schemas.microsoft.com/office/drawing/2014/main" id="{E85891B4-4517-4F3A-A9E5-143D98CEAB3C}"/>
              </a:ext>
            </a:extLst>
          </p:cNvPr>
          <p:cNvSpPr>
            <a:spLocks noGrp="1"/>
          </p:cNvSpPr>
          <p:nvPr>
            <p:ph type="subTitle" idx="1"/>
          </p:nvPr>
        </p:nvSpPr>
        <p:spPr>
          <a:xfrm>
            <a:off x="188260" y="4871250"/>
            <a:ext cx="6481480" cy="1024896"/>
          </a:xfrm>
        </p:spPr>
        <p:txBody>
          <a:bodyPr/>
          <a:lstStyle/>
          <a:p>
            <a:pPr marL="285750" indent="-285750" algn="l">
              <a:buFont typeface="Wingdings" panose="05000000000000000000" pitchFamily="2" charset="2"/>
              <a:buChar char="Ø"/>
            </a:pPr>
            <a:r>
              <a:rPr lang="fr-FR" dirty="0"/>
              <a:t>HOTELS – RESTAURANTS</a:t>
            </a:r>
          </a:p>
          <a:p>
            <a:pPr algn="l"/>
            <a:endParaRPr lang="fr-FR" dirty="0"/>
          </a:p>
          <a:p>
            <a:pPr algn="l"/>
            <a:r>
              <a:rPr lang="fr-FR" sz="1400" b="1" dirty="0"/>
              <a:t>A proximité de l’aéroport de BALE </a:t>
            </a:r>
            <a:r>
              <a:rPr lang="en-US" sz="1400" b="1" dirty="0"/>
              <a:t>(à 1h45 du site)</a:t>
            </a:r>
            <a:endParaRPr lang="fr-FR" sz="1400" b="1" dirty="0"/>
          </a:p>
        </p:txBody>
      </p:sp>
      <p:pic>
        <p:nvPicPr>
          <p:cNvPr id="26" name="Image 25">
            <a:extLst>
              <a:ext uri="{FF2B5EF4-FFF2-40B4-BE49-F238E27FC236}">
                <a16:creationId xmlns:a16="http://schemas.microsoft.com/office/drawing/2014/main" id="{36661497-DCC2-4FC7-BD0F-FDBB4B2D7A6E}"/>
              </a:ext>
            </a:extLst>
          </p:cNvPr>
          <p:cNvPicPr/>
          <p:nvPr/>
        </p:nvPicPr>
        <p:blipFill>
          <a:blip r:embed="rId9">
            <a:extLst>
              <a:ext uri="{28A0092B-C50C-407E-A947-70E740481C1C}">
                <a14:useLocalDpi xmlns:a14="http://schemas.microsoft.com/office/drawing/2010/main" val="0"/>
              </a:ext>
            </a:extLst>
          </a:blip>
          <a:stretch>
            <a:fillRect/>
          </a:stretch>
        </p:blipFill>
        <p:spPr>
          <a:xfrm>
            <a:off x="297180" y="6071763"/>
            <a:ext cx="1950720" cy="1457960"/>
          </a:xfrm>
          <a:prstGeom prst="rect">
            <a:avLst/>
          </a:prstGeom>
          <a:ln>
            <a:noFill/>
          </a:ln>
          <a:effectLst>
            <a:outerShdw blurRad="190500" algn="tl" rotWithShape="0">
              <a:srgbClr val="000000">
                <a:alpha val="70000"/>
              </a:srgbClr>
            </a:outerShdw>
          </a:effectLst>
        </p:spPr>
      </p:pic>
      <p:sp>
        <p:nvSpPr>
          <p:cNvPr id="6" name="Rectangle 5">
            <a:extLst>
              <a:ext uri="{FF2B5EF4-FFF2-40B4-BE49-F238E27FC236}">
                <a16:creationId xmlns:a16="http://schemas.microsoft.com/office/drawing/2014/main" id="{95961922-D1A7-470D-9C68-2F73D1E4905F}"/>
              </a:ext>
            </a:extLst>
          </p:cNvPr>
          <p:cNvSpPr/>
          <p:nvPr/>
        </p:nvSpPr>
        <p:spPr>
          <a:xfrm>
            <a:off x="2438400" y="6108245"/>
            <a:ext cx="3429000" cy="1384995"/>
          </a:xfrm>
          <a:prstGeom prst="rect">
            <a:avLst/>
          </a:prstGeom>
        </p:spPr>
        <p:txBody>
          <a:bodyPr>
            <a:spAutoFit/>
          </a:bodyPr>
          <a:lstStyle/>
          <a:p>
            <a:pPr algn="just">
              <a:spcAft>
                <a:spcPts val="0"/>
              </a:spcAft>
            </a:pPr>
            <a:r>
              <a:rPr lang="fr-FR" sz="1400" b="1" dirty="0">
                <a:latin typeface="Calibri" panose="020F0502020204030204" pitchFamily="34" charset="0"/>
                <a:ea typeface="Times New Roman" panose="02020603050405020304" pitchFamily="18" charset="0"/>
                <a:cs typeface="Times New Roman" panose="02020603050405020304" pitchFamily="18" charset="0"/>
              </a:rPr>
              <a:t>Hôtel IBIS Mulhouse Bale Aéroport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17 Avenue Général de Gaulle</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68300 SAINT LOUIS</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Téléphone : +33 (0) 3 89 69 06 58</a:t>
            </a:r>
          </a:p>
          <a:p>
            <a:pPr algn="just">
              <a:spcAft>
                <a:spcPts val="0"/>
              </a:spcAft>
            </a:pPr>
            <a:r>
              <a:rPr lang="fr-FR" sz="1400" u="sng"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10"/>
              </a:rPr>
              <a:t>H5612@accor.com</a:t>
            </a:r>
            <a:endParaRPr lang="fr-F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9" name="Connecteur droit 8">
            <a:extLst>
              <a:ext uri="{FF2B5EF4-FFF2-40B4-BE49-F238E27FC236}">
                <a16:creationId xmlns:a16="http://schemas.microsoft.com/office/drawing/2014/main" id="{D0AC5A5C-F3C2-48EA-91D7-46FA13CA8900}"/>
              </a:ext>
            </a:extLst>
          </p:cNvPr>
          <p:cNvCxnSpPr/>
          <p:nvPr/>
        </p:nvCxnSpPr>
        <p:spPr>
          <a:xfrm>
            <a:off x="2346960" y="6156960"/>
            <a:ext cx="0" cy="1211580"/>
          </a:xfrm>
          <a:prstGeom prst="line">
            <a:avLst/>
          </a:prstGeom>
          <a:ln>
            <a:solidFill>
              <a:srgbClr val="C00000"/>
            </a:solidFill>
          </a:ln>
        </p:spPr>
        <p:style>
          <a:lnRef idx="2">
            <a:schemeClr val="accent6"/>
          </a:lnRef>
          <a:fillRef idx="0">
            <a:schemeClr val="accent6"/>
          </a:fillRef>
          <a:effectRef idx="1">
            <a:schemeClr val="accent6"/>
          </a:effectRef>
          <a:fontRef idx="minor">
            <a:schemeClr val="tx1"/>
          </a:fontRef>
        </p:style>
      </p:cxnSp>
      <p:sp>
        <p:nvSpPr>
          <p:cNvPr id="10" name="Rectangle 9">
            <a:extLst>
              <a:ext uri="{FF2B5EF4-FFF2-40B4-BE49-F238E27FC236}">
                <a16:creationId xmlns:a16="http://schemas.microsoft.com/office/drawing/2014/main" id="{E70DE80A-C9FA-4A9E-94F7-5C94AC612C0A}"/>
              </a:ext>
            </a:extLst>
          </p:cNvPr>
          <p:cNvSpPr/>
          <p:nvPr/>
        </p:nvSpPr>
        <p:spPr>
          <a:xfrm>
            <a:off x="230019" y="7743892"/>
            <a:ext cx="6394153" cy="307777"/>
          </a:xfrm>
          <a:prstGeom prst="rect">
            <a:avLst/>
          </a:prstGeom>
        </p:spPr>
        <p:txBody>
          <a:bodyPr wrap="square">
            <a:spAutoFit/>
          </a:bodyPr>
          <a:lstStyle/>
          <a:p>
            <a:pPr algn="just">
              <a:spcAft>
                <a:spcPts val="0"/>
              </a:spcAft>
            </a:pPr>
            <a:r>
              <a:rPr lang="fr-FR" sz="1400" b="1" dirty="0">
                <a:solidFill>
                  <a:srgbClr val="404040"/>
                </a:solidFill>
                <a:latin typeface="Calibri" panose="020F0502020204030204" pitchFamily="34" charset="0"/>
                <a:cs typeface="Calibri" panose="020F0502020204030204" pitchFamily="34" charset="0"/>
              </a:rPr>
              <a:t>Au centre ville de BESANCON</a:t>
            </a:r>
            <a:r>
              <a:rPr lang="fr-FR" sz="1400" b="1" dirty="0">
                <a:solidFill>
                  <a:srgbClr val="000000"/>
                </a:solidFill>
                <a:latin typeface="Calibri" panose="020F0502020204030204" pitchFamily="34" charset="0"/>
                <a:cs typeface="Calibri" panose="020F0502020204030204" pitchFamily="34" charset="0"/>
              </a:rPr>
              <a:t> (à 20-25 minutes de l’usine) </a:t>
            </a:r>
          </a:p>
        </p:txBody>
      </p:sp>
      <p:pic>
        <p:nvPicPr>
          <p:cNvPr id="28" name="Image 27">
            <a:extLst>
              <a:ext uri="{FF2B5EF4-FFF2-40B4-BE49-F238E27FC236}">
                <a16:creationId xmlns:a16="http://schemas.microsoft.com/office/drawing/2014/main" id="{2E7361EB-AC92-460C-8D34-4C4674172DEF}"/>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297181" y="8235033"/>
            <a:ext cx="1950720" cy="1438275"/>
          </a:xfrm>
          <a:prstGeom prst="rect">
            <a:avLst/>
          </a:prstGeom>
          <a:ln>
            <a:noFill/>
          </a:ln>
          <a:effectLst>
            <a:outerShdw blurRad="190500" algn="tl" rotWithShape="0">
              <a:srgbClr val="000000">
                <a:alpha val="70000"/>
              </a:srgbClr>
            </a:outerShdw>
          </a:effectLst>
        </p:spPr>
      </p:pic>
      <p:sp>
        <p:nvSpPr>
          <p:cNvPr id="13" name="Rectangle 12">
            <a:extLst>
              <a:ext uri="{FF2B5EF4-FFF2-40B4-BE49-F238E27FC236}">
                <a16:creationId xmlns:a16="http://schemas.microsoft.com/office/drawing/2014/main" id="{406FBE1D-BBD0-4CE0-9530-B0CA08296641}"/>
              </a:ext>
            </a:extLst>
          </p:cNvPr>
          <p:cNvSpPr/>
          <p:nvPr/>
        </p:nvSpPr>
        <p:spPr>
          <a:xfrm>
            <a:off x="2346960" y="8261672"/>
            <a:ext cx="3429000" cy="1384995"/>
          </a:xfrm>
          <a:prstGeom prst="rect">
            <a:avLst/>
          </a:prstGeom>
        </p:spPr>
        <p:txBody>
          <a:bodyPr>
            <a:spAutoFit/>
          </a:bodyPr>
          <a:lstStyle/>
          <a:p>
            <a:pPr algn="just">
              <a:spcAft>
                <a:spcPts val="0"/>
              </a:spcAft>
            </a:pPr>
            <a:r>
              <a:rPr lang="fr-FR" sz="1400" b="1" dirty="0">
                <a:latin typeface="Calibri" panose="020F0502020204030204" pitchFamily="34" charset="0"/>
                <a:ea typeface="Times New Roman" panose="02020603050405020304" pitchFamily="18" charset="0"/>
                <a:cs typeface="Times New Roman" panose="02020603050405020304" pitchFamily="18" charset="0"/>
              </a:rPr>
              <a:t>Hôtel IBIS La City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1 avenue Louise Michel</a:t>
            </a:r>
          </a:p>
          <a:p>
            <a:pPr algn="just">
              <a:spcAft>
                <a:spcPts val="0"/>
              </a:spcAft>
            </a:pPr>
            <a:r>
              <a:rPr lang="en-US" sz="1400" dirty="0">
                <a:latin typeface="Calibri" panose="020F0502020204030204" pitchFamily="34" charset="0"/>
                <a:ea typeface="Times New Roman" panose="02020603050405020304" pitchFamily="18" charset="0"/>
                <a:cs typeface="Times New Roman" panose="02020603050405020304" pitchFamily="18" charset="0"/>
              </a:rPr>
              <a:t>25000 BESANCON</a:t>
            </a:r>
            <a:endParaRPr lang="fr-FR" sz="14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en-US" sz="1400" dirty="0">
                <a:latin typeface="Calibri" panose="020F0502020204030204" pitchFamily="34" charset="0"/>
                <a:ea typeface="Times New Roman" panose="02020603050405020304" pitchFamily="18" charset="0"/>
                <a:cs typeface="Times New Roman" panose="02020603050405020304" pitchFamily="18" charset="0"/>
              </a:rPr>
              <a:t> </a:t>
            </a:r>
            <a:endParaRPr lang="fr-FR" sz="14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en-US" sz="1400" dirty="0" err="1">
                <a:latin typeface="Calibri" panose="020F0502020204030204" pitchFamily="34" charset="0"/>
                <a:ea typeface="Times New Roman" panose="02020603050405020304" pitchFamily="18" charset="0"/>
                <a:cs typeface="Times New Roman" panose="02020603050405020304" pitchFamily="18" charset="0"/>
              </a:rPr>
              <a:t>Téléphone</a:t>
            </a:r>
            <a:r>
              <a:rPr lang="en-US" sz="1400" dirty="0">
                <a:latin typeface="Calibri" panose="020F0502020204030204" pitchFamily="34" charset="0"/>
                <a:ea typeface="Times New Roman" panose="02020603050405020304" pitchFamily="18" charset="0"/>
                <a:cs typeface="Times New Roman" panose="02020603050405020304" pitchFamily="18" charset="0"/>
              </a:rPr>
              <a:t> :+33 (0) 3 81 85 11 70 	</a:t>
            </a:r>
            <a:endParaRPr lang="fr-FR" sz="14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en-US" sz="1400" u="sng"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12"/>
              </a:rPr>
              <a:t>H3297@ACCOR.COM</a:t>
            </a:r>
            <a:endParaRPr lang="fr-F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31" name="Connecteur droit 30">
            <a:extLst>
              <a:ext uri="{FF2B5EF4-FFF2-40B4-BE49-F238E27FC236}">
                <a16:creationId xmlns:a16="http://schemas.microsoft.com/office/drawing/2014/main" id="{6A06301D-CD0B-4110-A0D8-7BC08FAC0DE1}"/>
              </a:ext>
            </a:extLst>
          </p:cNvPr>
          <p:cNvCxnSpPr/>
          <p:nvPr/>
        </p:nvCxnSpPr>
        <p:spPr>
          <a:xfrm>
            <a:off x="2346960" y="8348379"/>
            <a:ext cx="0" cy="1211580"/>
          </a:xfrm>
          <a:prstGeom prst="line">
            <a:avLst/>
          </a:prstGeom>
          <a:ln>
            <a:solidFill>
              <a:srgbClr val="C00000"/>
            </a:solidFill>
          </a:ln>
        </p:spPr>
        <p:style>
          <a:lnRef idx="2">
            <a:schemeClr val="accent6"/>
          </a:lnRef>
          <a:fillRef idx="0">
            <a:schemeClr val="accent6"/>
          </a:fillRef>
          <a:effectRef idx="1">
            <a:schemeClr val="accent6"/>
          </a:effectRef>
          <a:fontRef idx="minor">
            <a:schemeClr val="tx1"/>
          </a:fontRef>
        </p:style>
      </p:cxnSp>
      <p:pic>
        <p:nvPicPr>
          <p:cNvPr id="2050" name="Picture 2" descr="Résultat de recherche d'images pour &quot;highly recommended&quot;">
            <a:extLst>
              <a:ext uri="{FF2B5EF4-FFF2-40B4-BE49-F238E27FC236}">
                <a16:creationId xmlns:a16="http://schemas.microsoft.com/office/drawing/2014/main" id="{6F676B4D-0086-4BF5-8E7D-82C41AC9300C}"/>
              </a:ext>
            </a:extLst>
          </p:cNvPr>
          <p:cNvPicPr>
            <a:picLocks noChangeAspect="1" noChangeArrowheads="1"/>
          </p:cNvPicPr>
          <p:nvPr/>
        </p:nvPicPr>
        <p:blipFill>
          <a:blip r:embed="rId1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64479" y="7603075"/>
            <a:ext cx="620431" cy="589410"/>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0D2CB142-53F6-472E-9A54-E3A00A12EADC}"/>
              </a:ext>
            </a:extLst>
          </p:cNvPr>
          <p:cNvSpPr/>
          <p:nvPr/>
        </p:nvSpPr>
        <p:spPr>
          <a:xfrm>
            <a:off x="91440" y="76199"/>
            <a:ext cx="6667500" cy="9705975"/>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descr="Une image contenant dessin, horloge&#10;&#10;Description générée automatiquement">
            <a:extLst>
              <a:ext uri="{FF2B5EF4-FFF2-40B4-BE49-F238E27FC236}">
                <a16:creationId xmlns:a16="http://schemas.microsoft.com/office/drawing/2014/main" id="{9AA9E5CB-81BD-4D32-97EF-A44621E0237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186073" y="9706293"/>
            <a:ext cx="469242" cy="161431"/>
          </a:xfrm>
          <a:prstGeom prst="rect">
            <a:avLst/>
          </a:prstGeom>
        </p:spPr>
      </p:pic>
    </p:spTree>
    <p:extLst>
      <p:ext uri="{BB962C8B-B14F-4D97-AF65-F5344CB8AC3E}">
        <p14:creationId xmlns:p14="http://schemas.microsoft.com/office/powerpoint/2010/main" val="2584977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5961922-D1A7-470D-9C68-2F73D1E4905F}"/>
              </a:ext>
            </a:extLst>
          </p:cNvPr>
          <p:cNvSpPr/>
          <p:nvPr/>
        </p:nvSpPr>
        <p:spPr>
          <a:xfrm>
            <a:off x="2373143" y="741120"/>
            <a:ext cx="3429000" cy="1600438"/>
          </a:xfrm>
          <a:prstGeom prst="rect">
            <a:avLst/>
          </a:prstGeom>
        </p:spPr>
        <p:txBody>
          <a:bodyPr>
            <a:spAutoFit/>
          </a:bodyPr>
          <a:lstStyle/>
          <a:p>
            <a:pPr algn="just">
              <a:spcAft>
                <a:spcPts val="0"/>
              </a:spcAft>
            </a:pPr>
            <a:r>
              <a:rPr lang="fr-FR" sz="1400" b="1" dirty="0">
                <a:latin typeface="Calibri" panose="020F0502020204030204" pitchFamily="34" charset="0"/>
                <a:ea typeface="Times New Roman" panose="02020603050405020304" pitchFamily="18" charset="0"/>
                <a:cs typeface="Times New Roman" panose="02020603050405020304" pitchFamily="18" charset="0"/>
              </a:rPr>
              <a:t>Hôtel DE PARIS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33 rue des Granges</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25000 BESANCON</a:t>
            </a:r>
          </a:p>
          <a:p>
            <a:pPr algn="just">
              <a:spcAft>
                <a:spcPts val="0"/>
              </a:spcAft>
            </a:pPr>
            <a:endParaRPr lang="fr-FR" sz="14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Téléphone : +33 81 81 36 56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hlinkClick r:id="rId2"/>
              </a:rPr>
              <a:t>contact@besanconhoteldeparis.com</a:t>
            </a:r>
            <a:endParaRPr lang="fr-FR" sz="14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endParaRPr lang="fr-FR" sz="1400"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9" name="Connecteur droit 8">
            <a:extLst>
              <a:ext uri="{FF2B5EF4-FFF2-40B4-BE49-F238E27FC236}">
                <a16:creationId xmlns:a16="http://schemas.microsoft.com/office/drawing/2014/main" id="{D0AC5A5C-F3C2-48EA-91D7-46FA13CA8900}"/>
              </a:ext>
            </a:extLst>
          </p:cNvPr>
          <p:cNvCxnSpPr>
            <a:cxnSpLocks/>
          </p:cNvCxnSpPr>
          <p:nvPr/>
        </p:nvCxnSpPr>
        <p:spPr>
          <a:xfrm>
            <a:off x="2205503" y="846985"/>
            <a:ext cx="0" cy="1753340"/>
          </a:xfrm>
          <a:prstGeom prst="line">
            <a:avLst/>
          </a:prstGeom>
          <a:ln>
            <a:solidFill>
              <a:srgbClr val="C00000"/>
            </a:solidFill>
          </a:ln>
        </p:spPr>
        <p:style>
          <a:lnRef idx="2">
            <a:schemeClr val="accent6"/>
          </a:lnRef>
          <a:fillRef idx="0">
            <a:schemeClr val="accent6"/>
          </a:fillRef>
          <a:effectRef idx="1">
            <a:schemeClr val="accent6"/>
          </a:effectRef>
          <a:fontRef idx="minor">
            <a:schemeClr val="tx1"/>
          </a:fontRef>
        </p:style>
      </p:cxnSp>
      <p:sp>
        <p:nvSpPr>
          <p:cNvPr id="10" name="Rectangle 9">
            <a:extLst>
              <a:ext uri="{FF2B5EF4-FFF2-40B4-BE49-F238E27FC236}">
                <a16:creationId xmlns:a16="http://schemas.microsoft.com/office/drawing/2014/main" id="{E70DE80A-C9FA-4A9E-94F7-5C94AC612C0A}"/>
              </a:ext>
            </a:extLst>
          </p:cNvPr>
          <p:cNvSpPr/>
          <p:nvPr/>
        </p:nvSpPr>
        <p:spPr>
          <a:xfrm>
            <a:off x="127148" y="265570"/>
            <a:ext cx="6394153" cy="307777"/>
          </a:xfrm>
          <a:prstGeom prst="rect">
            <a:avLst/>
          </a:prstGeom>
        </p:spPr>
        <p:txBody>
          <a:bodyPr wrap="square">
            <a:spAutoFit/>
          </a:bodyPr>
          <a:lstStyle/>
          <a:p>
            <a:pPr algn="just">
              <a:spcAft>
                <a:spcPts val="0"/>
              </a:spcAft>
            </a:pPr>
            <a:r>
              <a:rPr lang="fr-FR" sz="1400" b="1" dirty="0">
                <a:solidFill>
                  <a:srgbClr val="404040"/>
                </a:solidFill>
                <a:latin typeface="Calibri" panose="020F0502020204030204" pitchFamily="34" charset="0"/>
                <a:cs typeface="Calibri" panose="020F0502020204030204" pitchFamily="34" charset="0"/>
              </a:rPr>
              <a:t>Au centre ville de BESANCON</a:t>
            </a:r>
            <a:r>
              <a:rPr lang="fr-FR" sz="1400" b="1" dirty="0">
                <a:solidFill>
                  <a:srgbClr val="000000"/>
                </a:solidFill>
                <a:latin typeface="Calibri" panose="020F0502020204030204" pitchFamily="34" charset="0"/>
                <a:cs typeface="Calibri" panose="020F0502020204030204" pitchFamily="34" charset="0"/>
              </a:rPr>
              <a:t> (à 20-25 minutes de l’usine)</a:t>
            </a:r>
          </a:p>
        </p:txBody>
      </p:sp>
      <p:pic>
        <p:nvPicPr>
          <p:cNvPr id="18" name="Image 17" descr="Résultat de recherche d'images pour &quot;hotel de paris besancon&quot;">
            <a:extLst>
              <a:ext uri="{FF2B5EF4-FFF2-40B4-BE49-F238E27FC236}">
                <a16:creationId xmlns:a16="http://schemas.microsoft.com/office/drawing/2014/main" id="{4961E1D8-276D-44BB-B1B9-F1251BC5C71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480" y="741120"/>
            <a:ext cx="1760070" cy="1983030"/>
          </a:xfrm>
          <a:prstGeom prst="rect">
            <a:avLst/>
          </a:prstGeom>
          <a:ln>
            <a:noFill/>
          </a:ln>
          <a:effectLst>
            <a:outerShdw blurRad="190500" algn="tl" rotWithShape="0">
              <a:srgbClr val="000000">
                <a:alpha val="70000"/>
              </a:srgbClr>
            </a:outerShdw>
          </a:effectLst>
        </p:spPr>
      </p:pic>
      <p:sp>
        <p:nvSpPr>
          <p:cNvPr id="11" name="Rectangle 10">
            <a:extLst>
              <a:ext uri="{FF2B5EF4-FFF2-40B4-BE49-F238E27FC236}">
                <a16:creationId xmlns:a16="http://schemas.microsoft.com/office/drawing/2014/main" id="{76F17CB9-1AB6-454E-B2B9-164EF41B164B}"/>
              </a:ext>
            </a:extLst>
          </p:cNvPr>
          <p:cNvSpPr/>
          <p:nvPr/>
        </p:nvSpPr>
        <p:spPr>
          <a:xfrm>
            <a:off x="127148" y="4933147"/>
            <a:ext cx="5016352" cy="307777"/>
          </a:xfrm>
          <a:prstGeom prst="rect">
            <a:avLst/>
          </a:prstGeom>
        </p:spPr>
        <p:txBody>
          <a:bodyPr wrap="square">
            <a:spAutoFit/>
          </a:bodyPr>
          <a:lstStyle/>
          <a:p>
            <a:r>
              <a:rPr lang="fr-FR" sz="1400" b="1" dirty="0"/>
              <a:t>En périphérie de BESANCON (à 15 minutes de l’usine)</a:t>
            </a:r>
          </a:p>
        </p:txBody>
      </p:sp>
      <p:pic>
        <p:nvPicPr>
          <p:cNvPr id="22" name="Image 21">
            <a:extLst>
              <a:ext uri="{FF2B5EF4-FFF2-40B4-BE49-F238E27FC236}">
                <a16:creationId xmlns:a16="http://schemas.microsoft.com/office/drawing/2014/main" id="{6FBDF1EF-E4BF-48D2-B166-2F188E849E5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54480" y="3248368"/>
            <a:ext cx="1760070" cy="1314450"/>
          </a:xfrm>
          <a:prstGeom prst="rect">
            <a:avLst/>
          </a:prstGeom>
          <a:ln>
            <a:noFill/>
          </a:ln>
          <a:effectLst>
            <a:outerShdw blurRad="190500" algn="tl" rotWithShape="0">
              <a:srgbClr val="000000">
                <a:alpha val="70000"/>
              </a:srgbClr>
            </a:outerShdw>
          </a:effectLst>
        </p:spPr>
      </p:pic>
      <p:cxnSp>
        <p:nvCxnSpPr>
          <p:cNvPr id="25" name="Connecteur droit 24">
            <a:extLst>
              <a:ext uri="{FF2B5EF4-FFF2-40B4-BE49-F238E27FC236}">
                <a16:creationId xmlns:a16="http://schemas.microsoft.com/office/drawing/2014/main" id="{8A681566-A58A-4F06-ABF9-7D63013DCEAF}"/>
              </a:ext>
            </a:extLst>
          </p:cNvPr>
          <p:cNvCxnSpPr>
            <a:cxnSpLocks/>
          </p:cNvCxnSpPr>
          <p:nvPr/>
        </p:nvCxnSpPr>
        <p:spPr>
          <a:xfrm>
            <a:off x="2205503" y="3342878"/>
            <a:ext cx="0" cy="1105298"/>
          </a:xfrm>
          <a:prstGeom prst="line">
            <a:avLst/>
          </a:prstGeom>
          <a:ln>
            <a:solidFill>
              <a:srgbClr val="C00000"/>
            </a:solidFill>
          </a:ln>
        </p:spPr>
        <p:style>
          <a:lnRef idx="2">
            <a:schemeClr val="accent6"/>
          </a:lnRef>
          <a:fillRef idx="0">
            <a:schemeClr val="accent6"/>
          </a:fillRef>
          <a:effectRef idx="1">
            <a:schemeClr val="accent6"/>
          </a:effectRef>
          <a:fontRef idx="minor">
            <a:schemeClr val="tx1"/>
          </a:fontRef>
        </p:style>
      </p:cxnSp>
      <p:sp>
        <p:nvSpPr>
          <p:cNvPr id="17" name="Rectangle 16">
            <a:extLst>
              <a:ext uri="{FF2B5EF4-FFF2-40B4-BE49-F238E27FC236}">
                <a16:creationId xmlns:a16="http://schemas.microsoft.com/office/drawing/2014/main" id="{9C4C545A-F20E-4624-9CE7-ED0DB30BD3D7}"/>
              </a:ext>
            </a:extLst>
          </p:cNvPr>
          <p:cNvSpPr/>
          <p:nvPr/>
        </p:nvSpPr>
        <p:spPr>
          <a:xfrm>
            <a:off x="2373143" y="2967151"/>
            <a:ext cx="3429000" cy="1600438"/>
          </a:xfrm>
          <a:prstGeom prst="rect">
            <a:avLst/>
          </a:prstGeom>
        </p:spPr>
        <p:txBody>
          <a:bodyPr>
            <a:spAutoFit/>
          </a:bodyPr>
          <a:lstStyle/>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 </a:t>
            </a:r>
          </a:p>
          <a:p>
            <a:pPr algn="just">
              <a:spcAft>
                <a:spcPts val="0"/>
              </a:spcAft>
            </a:pPr>
            <a:r>
              <a:rPr lang="fr-FR" sz="1400" b="1" dirty="0">
                <a:latin typeface="Calibri" panose="020F0502020204030204" pitchFamily="34" charset="0"/>
                <a:ea typeface="Times New Roman" panose="02020603050405020304" pitchFamily="18" charset="0"/>
                <a:cs typeface="Times New Roman" panose="02020603050405020304" pitchFamily="18" charset="0"/>
              </a:rPr>
              <a:t>Hôtel KYRIAD Palente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1 route de Marchaux</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25000 BESANCON</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Téléphone : +33 (0) 3 81 88 77 00 	</a:t>
            </a:r>
          </a:p>
          <a:p>
            <a:pPr algn="just">
              <a:spcAft>
                <a:spcPts val="0"/>
              </a:spcAft>
            </a:pPr>
            <a:r>
              <a:rPr lang="en-US" sz="1400" u="sng" dirty="0">
                <a:solidFill>
                  <a:schemeClr val="accent1"/>
                </a:solidFill>
                <a:latin typeface="Calibri" panose="020F0502020204030204" pitchFamily="34"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Besancon.palente@kyriad.fr</a:t>
            </a:r>
            <a:endParaRPr lang="fr-FR" sz="14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2" name="Image 31">
            <a:extLst>
              <a:ext uri="{FF2B5EF4-FFF2-40B4-BE49-F238E27FC236}">
                <a16:creationId xmlns:a16="http://schemas.microsoft.com/office/drawing/2014/main" id="{813B9FEC-323A-47DB-89FB-68E16CF84BF8}"/>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354480" y="5728291"/>
            <a:ext cx="1760070" cy="1316713"/>
          </a:xfrm>
          <a:prstGeom prst="rect">
            <a:avLst/>
          </a:prstGeom>
          <a:ln>
            <a:noFill/>
          </a:ln>
          <a:effectLst>
            <a:outerShdw blurRad="190500" algn="tl" rotWithShape="0">
              <a:srgbClr val="000000">
                <a:alpha val="70000"/>
              </a:srgbClr>
            </a:outerShdw>
          </a:effectLst>
        </p:spPr>
      </p:pic>
      <p:cxnSp>
        <p:nvCxnSpPr>
          <p:cNvPr id="33" name="Connecteur droit 32">
            <a:extLst>
              <a:ext uri="{FF2B5EF4-FFF2-40B4-BE49-F238E27FC236}">
                <a16:creationId xmlns:a16="http://schemas.microsoft.com/office/drawing/2014/main" id="{57335AC1-F11D-4680-A32C-30FD19A87D7D}"/>
              </a:ext>
            </a:extLst>
          </p:cNvPr>
          <p:cNvCxnSpPr>
            <a:cxnSpLocks/>
          </p:cNvCxnSpPr>
          <p:nvPr/>
        </p:nvCxnSpPr>
        <p:spPr>
          <a:xfrm>
            <a:off x="2205503" y="5870377"/>
            <a:ext cx="0" cy="1063823"/>
          </a:xfrm>
          <a:prstGeom prst="line">
            <a:avLst/>
          </a:prstGeom>
          <a:ln>
            <a:solidFill>
              <a:srgbClr val="C00000"/>
            </a:solidFill>
          </a:ln>
        </p:spPr>
        <p:style>
          <a:lnRef idx="2">
            <a:schemeClr val="accent6"/>
          </a:lnRef>
          <a:fillRef idx="0">
            <a:schemeClr val="accent6"/>
          </a:fillRef>
          <a:effectRef idx="1">
            <a:schemeClr val="accent6"/>
          </a:effectRef>
          <a:fontRef idx="minor">
            <a:schemeClr val="tx1"/>
          </a:fontRef>
        </p:style>
      </p:cxnSp>
      <p:sp>
        <p:nvSpPr>
          <p:cNvPr id="2048" name="Rectangle 2047">
            <a:extLst>
              <a:ext uri="{FF2B5EF4-FFF2-40B4-BE49-F238E27FC236}">
                <a16:creationId xmlns:a16="http://schemas.microsoft.com/office/drawing/2014/main" id="{E744A347-ADAC-4A6C-A052-487EA662735F}"/>
              </a:ext>
            </a:extLst>
          </p:cNvPr>
          <p:cNvSpPr/>
          <p:nvPr/>
        </p:nvSpPr>
        <p:spPr>
          <a:xfrm>
            <a:off x="2373143" y="5693824"/>
            <a:ext cx="3429000" cy="1384995"/>
          </a:xfrm>
          <a:prstGeom prst="rect">
            <a:avLst/>
          </a:prstGeom>
        </p:spPr>
        <p:txBody>
          <a:bodyPr>
            <a:spAutoFit/>
          </a:bodyPr>
          <a:lstStyle/>
          <a:p>
            <a:pPr algn="just">
              <a:spcAft>
                <a:spcPts val="0"/>
              </a:spcAft>
            </a:pPr>
            <a:r>
              <a:rPr lang="fr-FR" sz="1400" b="1" dirty="0">
                <a:latin typeface="Calibri" panose="020F0502020204030204" pitchFamily="34" charset="0"/>
                <a:ea typeface="Times New Roman" panose="02020603050405020304" pitchFamily="18" charset="0"/>
                <a:cs typeface="Times New Roman" panose="02020603050405020304" pitchFamily="18" charset="0"/>
              </a:rPr>
              <a:t>Hôtel ALL SUITES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17 avenue des Montboucons</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25000 BESANCON</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Téléphone : +33 (0) 3 81 85 10 60</a:t>
            </a:r>
          </a:p>
          <a:p>
            <a:pPr algn="just"/>
            <a:r>
              <a:rPr lang="fr-FR" sz="1400" u="sng" dirty="0">
                <a:solidFill>
                  <a:schemeClr val="accent1"/>
                </a:solidFill>
                <a:latin typeface="Calibri" panose="020F0502020204030204" pitchFamily="34" charset="0"/>
                <a:ea typeface="Times New Roman" panose="02020603050405020304" pitchFamily="18" charset="0"/>
                <a:cs typeface="Times New Roman" panose="02020603050405020304" pitchFamily="18" charset="0"/>
              </a:rPr>
              <a:t>besancon@allsuites-hotel.com</a:t>
            </a:r>
            <a:endParaRPr lang="fr-FR" sz="1400" dirty="0">
              <a:solidFill>
                <a:schemeClr val="accent1"/>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2051" name="Rectangle 2050">
            <a:extLst>
              <a:ext uri="{FF2B5EF4-FFF2-40B4-BE49-F238E27FC236}">
                <a16:creationId xmlns:a16="http://schemas.microsoft.com/office/drawing/2014/main" id="{AF45402F-C189-49E0-A2DD-542B9E71B31A}"/>
              </a:ext>
            </a:extLst>
          </p:cNvPr>
          <p:cNvSpPr/>
          <p:nvPr/>
        </p:nvSpPr>
        <p:spPr>
          <a:xfrm>
            <a:off x="130541" y="7297507"/>
            <a:ext cx="1864165" cy="307777"/>
          </a:xfrm>
          <a:prstGeom prst="rect">
            <a:avLst/>
          </a:prstGeom>
        </p:spPr>
        <p:txBody>
          <a:bodyPr wrap="none">
            <a:spAutoFit/>
          </a:bodyPr>
          <a:lstStyle/>
          <a:p>
            <a:r>
              <a:rPr lang="en-US" sz="1400" b="1" dirty="0">
                <a:solidFill>
                  <a:srgbClr val="404040"/>
                </a:solidFill>
                <a:latin typeface="Calibri" panose="020F0502020204030204" pitchFamily="34" charset="0"/>
                <a:ea typeface="Times New Roman" panose="02020603050405020304" pitchFamily="18" charset="0"/>
                <a:cs typeface="Arial" panose="020B0604020202020204" pitchFamily="34" charset="0"/>
              </a:rPr>
              <a:t>A 5 minutes de </a:t>
            </a:r>
            <a:r>
              <a:rPr lang="en-US" sz="1400" b="1" dirty="0" err="1">
                <a:solidFill>
                  <a:srgbClr val="404040"/>
                </a:solidFill>
                <a:latin typeface="Calibri" panose="020F0502020204030204" pitchFamily="34" charset="0"/>
                <a:ea typeface="Times New Roman" panose="02020603050405020304" pitchFamily="18" charset="0"/>
                <a:cs typeface="Arial" panose="020B0604020202020204" pitchFamily="34" charset="0"/>
              </a:rPr>
              <a:t>l’usine</a:t>
            </a:r>
            <a:r>
              <a:rPr lang="en-US" sz="1400" b="1" dirty="0">
                <a:solidFill>
                  <a:srgbClr val="404040"/>
                </a:solidFill>
                <a:latin typeface="Calibri" panose="020F0502020204030204" pitchFamily="34" charset="0"/>
                <a:ea typeface="Times New Roman" panose="02020603050405020304" pitchFamily="18" charset="0"/>
                <a:cs typeface="Arial" panose="020B0604020202020204" pitchFamily="34" charset="0"/>
              </a:rPr>
              <a:t> </a:t>
            </a:r>
            <a:endParaRPr lang="fr-FR" sz="1400" dirty="0"/>
          </a:p>
        </p:txBody>
      </p:sp>
      <p:pic>
        <p:nvPicPr>
          <p:cNvPr id="39" name="Image 38">
            <a:extLst>
              <a:ext uri="{FF2B5EF4-FFF2-40B4-BE49-F238E27FC236}">
                <a16:creationId xmlns:a16="http://schemas.microsoft.com/office/drawing/2014/main" id="{3ECFBEA2-6CDE-419D-858C-8B3DBE28BB2B}"/>
              </a:ext>
            </a:extLst>
          </p:cNvPr>
          <p:cNvPicPr/>
          <p:nvPr/>
        </p:nvPicPr>
        <p:blipFill rotWithShape="1">
          <a:blip r:embed="rId7" cstate="print">
            <a:extLst>
              <a:ext uri="{28A0092B-C50C-407E-A947-70E740481C1C}">
                <a14:useLocalDpi xmlns:a14="http://schemas.microsoft.com/office/drawing/2010/main" val="0"/>
              </a:ext>
            </a:extLst>
          </a:blip>
          <a:srcRect l="11593" t="-1897" r="-1"/>
          <a:stretch/>
        </p:blipFill>
        <p:spPr bwMode="auto">
          <a:xfrm>
            <a:off x="354480" y="7784266"/>
            <a:ext cx="1760070" cy="1664534"/>
          </a:xfrm>
          <a:prstGeom prst="rect">
            <a:avLst/>
          </a:prstGeom>
          <a:ln>
            <a:noFill/>
          </a:ln>
          <a:effectLst>
            <a:outerShdw blurRad="190500" algn="tl" rotWithShape="0">
              <a:srgbClr val="000000">
                <a:alpha val="70000"/>
              </a:srgbClr>
            </a:outerShdw>
          </a:effectLst>
        </p:spPr>
      </p:pic>
      <p:cxnSp>
        <p:nvCxnSpPr>
          <p:cNvPr id="40" name="Connecteur droit 39">
            <a:extLst>
              <a:ext uri="{FF2B5EF4-FFF2-40B4-BE49-F238E27FC236}">
                <a16:creationId xmlns:a16="http://schemas.microsoft.com/office/drawing/2014/main" id="{2FD4039F-6997-4C1C-9797-501F7EE5A220}"/>
              </a:ext>
            </a:extLst>
          </p:cNvPr>
          <p:cNvCxnSpPr>
            <a:cxnSpLocks/>
          </p:cNvCxnSpPr>
          <p:nvPr/>
        </p:nvCxnSpPr>
        <p:spPr>
          <a:xfrm>
            <a:off x="2205503" y="7943850"/>
            <a:ext cx="0" cy="1378744"/>
          </a:xfrm>
          <a:prstGeom prst="line">
            <a:avLst/>
          </a:prstGeom>
          <a:ln>
            <a:solidFill>
              <a:srgbClr val="C00000"/>
            </a:solidFill>
          </a:ln>
        </p:spPr>
        <p:style>
          <a:lnRef idx="2">
            <a:schemeClr val="accent6"/>
          </a:lnRef>
          <a:fillRef idx="0">
            <a:schemeClr val="accent6"/>
          </a:fillRef>
          <a:effectRef idx="1">
            <a:schemeClr val="accent6"/>
          </a:effectRef>
          <a:fontRef idx="minor">
            <a:schemeClr val="tx1"/>
          </a:fontRef>
        </p:style>
      </p:cxnSp>
      <p:sp>
        <p:nvSpPr>
          <p:cNvPr id="2054" name="Rectangle 2053">
            <a:extLst>
              <a:ext uri="{FF2B5EF4-FFF2-40B4-BE49-F238E27FC236}">
                <a16:creationId xmlns:a16="http://schemas.microsoft.com/office/drawing/2014/main" id="{E706CACB-0BFB-416F-A614-2292BB037E75}"/>
              </a:ext>
            </a:extLst>
          </p:cNvPr>
          <p:cNvSpPr/>
          <p:nvPr/>
        </p:nvSpPr>
        <p:spPr>
          <a:xfrm>
            <a:off x="2373143" y="7474680"/>
            <a:ext cx="3429000" cy="1815882"/>
          </a:xfrm>
          <a:prstGeom prst="rect">
            <a:avLst/>
          </a:prstGeom>
        </p:spPr>
        <p:txBody>
          <a:bodyPr>
            <a:spAutoFit/>
          </a:bodyPr>
          <a:lstStyle/>
          <a:p>
            <a:pPr algn="just">
              <a:spcAft>
                <a:spcPts val="0"/>
              </a:spcAft>
            </a:pPr>
            <a:r>
              <a:rPr lang="en-US" sz="1400" dirty="0">
                <a:latin typeface="Calibri" panose="020F0502020204030204" pitchFamily="34" charset="0"/>
                <a:ea typeface="Times New Roman" panose="02020603050405020304" pitchFamily="18" charset="0"/>
                <a:cs typeface="Times New Roman" panose="02020603050405020304" pitchFamily="18" charset="0"/>
              </a:rPr>
              <a:t> </a:t>
            </a:r>
            <a:endParaRPr lang="fr-FR" sz="14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en-US" sz="1400" dirty="0">
                <a:latin typeface="Calibri" panose="020F0502020204030204" pitchFamily="34" charset="0"/>
                <a:ea typeface="Times New Roman" panose="02020603050405020304" pitchFamily="18" charset="0"/>
                <a:cs typeface="Times New Roman" panose="02020603050405020304" pitchFamily="18" charset="0"/>
              </a:rPr>
              <a:t> </a:t>
            </a:r>
            <a:endParaRPr lang="fr-FR" sz="14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en-US" sz="1400" b="1" dirty="0" err="1">
                <a:latin typeface="Calibri" panose="020F0502020204030204" pitchFamily="34" charset="0"/>
                <a:ea typeface="Times New Roman" panose="02020603050405020304" pitchFamily="18" charset="0"/>
                <a:cs typeface="Times New Roman" panose="02020603050405020304" pitchFamily="18" charset="0"/>
              </a:rPr>
              <a:t>Gîte</a:t>
            </a:r>
            <a:r>
              <a:rPr lang="en-US" sz="1400" b="1" dirty="0">
                <a:latin typeface="Calibri" panose="020F0502020204030204" pitchFamily="34" charset="0"/>
                <a:ea typeface="Times New Roman" panose="02020603050405020304" pitchFamily="18" charset="0"/>
                <a:cs typeface="Times New Roman" panose="02020603050405020304" pitchFamily="18" charset="0"/>
              </a:rPr>
              <a:t> LES COSSAS</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7 rue principale</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25640 SAINT-HILAIRE</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 </a:t>
            </a:r>
          </a:p>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Téléphone : +33 (0) 3 81 84 04 89</a:t>
            </a:r>
          </a:p>
          <a:p>
            <a:pPr algn="just">
              <a:spcAft>
                <a:spcPts val="0"/>
              </a:spcAft>
            </a:pPr>
            <a:r>
              <a:rPr lang="fr-FR" sz="1400" u="sng" dirty="0">
                <a:solidFill>
                  <a:schemeClr val="accent1"/>
                </a:solidFill>
                <a:latin typeface="Calibri" panose="020F0502020204030204" pitchFamily="34" charset="0"/>
                <a:ea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gite-les-cossas@orange.fr</a:t>
            </a:r>
            <a:endParaRPr lang="fr-FR" sz="14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4" name="Rectangle 43">
            <a:extLst>
              <a:ext uri="{FF2B5EF4-FFF2-40B4-BE49-F238E27FC236}">
                <a16:creationId xmlns:a16="http://schemas.microsoft.com/office/drawing/2014/main" id="{5063716A-635A-4F0A-816D-796C614520D7}"/>
              </a:ext>
            </a:extLst>
          </p:cNvPr>
          <p:cNvSpPr/>
          <p:nvPr/>
        </p:nvSpPr>
        <p:spPr>
          <a:xfrm>
            <a:off x="91440" y="76199"/>
            <a:ext cx="6667500" cy="9705975"/>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Image 44" descr="Une image contenant dessin, horloge&#10;&#10;Description générée automatiquement">
            <a:extLst>
              <a:ext uri="{FF2B5EF4-FFF2-40B4-BE49-F238E27FC236}">
                <a16:creationId xmlns:a16="http://schemas.microsoft.com/office/drawing/2014/main" id="{520BBB13-EBD6-4279-B3F4-5AB099E311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86073" y="9706293"/>
            <a:ext cx="469242" cy="161431"/>
          </a:xfrm>
          <a:prstGeom prst="rect">
            <a:avLst/>
          </a:prstGeom>
        </p:spPr>
      </p:pic>
    </p:spTree>
    <p:extLst>
      <p:ext uri="{BB962C8B-B14F-4D97-AF65-F5344CB8AC3E}">
        <p14:creationId xmlns:p14="http://schemas.microsoft.com/office/powerpoint/2010/main" val="4037344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descr="Une image contenant signe, dessin, horloge&#10;&#10;Description générée automatiquement">
            <a:extLst>
              <a:ext uri="{FF2B5EF4-FFF2-40B4-BE49-F238E27FC236}">
                <a16:creationId xmlns:a16="http://schemas.microsoft.com/office/drawing/2014/main" id="{5758E6C3-F329-49AA-ADA9-95A49E7FC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31285">
            <a:off x="3608431" y="339805"/>
            <a:ext cx="2028755" cy="1708035"/>
          </a:xfrm>
          <a:prstGeom prst="rect">
            <a:avLst/>
          </a:prstGeom>
        </p:spPr>
      </p:pic>
      <p:sp>
        <p:nvSpPr>
          <p:cNvPr id="4" name="Sous-titre 2">
            <a:extLst>
              <a:ext uri="{FF2B5EF4-FFF2-40B4-BE49-F238E27FC236}">
                <a16:creationId xmlns:a16="http://schemas.microsoft.com/office/drawing/2014/main" id="{FF1FF993-AF94-49F0-95D9-385D0C82FA55}"/>
              </a:ext>
            </a:extLst>
          </p:cNvPr>
          <p:cNvSpPr txBox="1">
            <a:spLocks/>
          </p:cNvSpPr>
          <p:nvPr/>
        </p:nvSpPr>
        <p:spPr>
          <a:xfrm>
            <a:off x="188260" y="245910"/>
            <a:ext cx="6481480" cy="41703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buFont typeface="Wingdings" panose="05000000000000000000" pitchFamily="2" charset="2"/>
              <a:buChar char="Ø"/>
            </a:pPr>
            <a:r>
              <a:rPr lang="fr-FR" dirty="0"/>
              <a:t>LOISIRS</a:t>
            </a:r>
          </a:p>
        </p:txBody>
      </p:sp>
      <p:sp>
        <p:nvSpPr>
          <p:cNvPr id="5" name="ZoneTexte 4">
            <a:extLst>
              <a:ext uri="{FF2B5EF4-FFF2-40B4-BE49-F238E27FC236}">
                <a16:creationId xmlns:a16="http://schemas.microsoft.com/office/drawing/2014/main" id="{BD6D4D75-A5A4-4CF9-9FF6-57F3CFC98347}"/>
              </a:ext>
            </a:extLst>
          </p:cNvPr>
          <p:cNvSpPr txBox="1"/>
          <p:nvPr/>
        </p:nvSpPr>
        <p:spPr>
          <a:xfrm>
            <a:off x="240030" y="646810"/>
            <a:ext cx="6370320" cy="523220"/>
          </a:xfrm>
          <a:prstGeom prst="rect">
            <a:avLst/>
          </a:prstGeom>
          <a:noFill/>
        </p:spPr>
        <p:txBody>
          <a:bodyPr wrap="square" rtlCol="0">
            <a:spAutoFit/>
          </a:bodyPr>
          <a:lstStyle/>
          <a:p>
            <a:r>
              <a:rPr lang="fr-FR" sz="1400" b="1" dirty="0"/>
              <a:t>Balade – centre ville</a:t>
            </a:r>
          </a:p>
          <a:p>
            <a:r>
              <a:rPr lang="fr-FR" sz="1400" dirty="0"/>
              <a:t> </a:t>
            </a:r>
          </a:p>
        </p:txBody>
      </p:sp>
      <p:pic>
        <p:nvPicPr>
          <p:cNvPr id="6" name="Image 5">
            <a:extLst>
              <a:ext uri="{FF2B5EF4-FFF2-40B4-BE49-F238E27FC236}">
                <a16:creationId xmlns:a16="http://schemas.microsoft.com/office/drawing/2014/main" id="{6B22409D-C724-4B75-885C-6F70FBCB289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94322" y="1027835"/>
            <a:ext cx="4286387" cy="2549430"/>
          </a:xfrm>
          <a:prstGeom prst="rect">
            <a:avLst/>
          </a:prstGeom>
          <a:ln>
            <a:noFill/>
          </a:ln>
          <a:effectLst>
            <a:outerShdw blurRad="190500" algn="tl" rotWithShape="0">
              <a:srgbClr val="000000">
                <a:alpha val="70000"/>
              </a:srgbClr>
            </a:outerShdw>
          </a:effectLst>
        </p:spPr>
      </p:pic>
      <p:sp>
        <p:nvSpPr>
          <p:cNvPr id="7" name="Rectangle 6">
            <a:extLst>
              <a:ext uri="{FF2B5EF4-FFF2-40B4-BE49-F238E27FC236}">
                <a16:creationId xmlns:a16="http://schemas.microsoft.com/office/drawing/2014/main" id="{593823FA-D0EE-4C9F-96AB-A840CD214F3C}"/>
              </a:ext>
            </a:extLst>
          </p:cNvPr>
          <p:cNvSpPr/>
          <p:nvPr/>
        </p:nvSpPr>
        <p:spPr>
          <a:xfrm>
            <a:off x="214915" y="3661975"/>
            <a:ext cx="6370320" cy="523220"/>
          </a:xfrm>
          <a:prstGeom prst="rect">
            <a:avLst/>
          </a:prstGeom>
        </p:spPr>
        <p:txBody>
          <a:bodyPr wrap="square">
            <a:spAutoFit/>
          </a:bodyPr>
          <a:lstStyle/>
          <a:p>
            <a:pPr algn="just">
              <a:spcAft>
                <a:spcPts val="0"/>
              </a:spcAft>
            </a:pPr>
            <a:r>
              <a:rPr lang="fr-FR" sz="1400" dirty="0">
                <a:latin typeface="Calibri" panose="020F0502020204030204" pitchFamily="34" charset="0"/>
                <a:ea typeface="Times New Roman" panose="02020603050405020304" pitchFamily="18" charset="0"/>
                <a:cs typeface="Times New Roman" panose="02020603050405020304" pitchFamily="18" charset="0"/>
              </a:rPr>
              <a:t>Une voie piétonne entoure le centre-ville de Besançon, longeant la rivière du Doubs sur environ 4 km.</a:t>
            </a:r>
            <a:endParaRPr lang="fr-F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79B5FD6B-A9DD-425F-A257-90CD24DE8F55}"/>
              </a:ext>
            </a:extLst>
          </p:cNvPr>
          <p:cNvSpPr/>
          <p:nvPr/>
        </p:nvSpPr>
        <p:spPr>
          <a:xfrm>
            <a:off x="1528588" y="3879709"/>
            <a:ext cx="3429000" cy="307777"/>
          </a:xfrm>
          <a:prstGeom prst="rect">
            <a:avLst/>
          </a:prstGeom>
        </p:spPr>
        <p:txBody>
          <a:bodyPr>
            <a:spAutoFit/>
          </a:bodyPr>
          <a:lstStyle/>
          <a:p>
            <a:pPr algn="just">
              <a:spcAft>
                <a:spcPts val="0"/>
              </a:spcAft>
            </a:pPr>
            <a:r>
              <a:rPr lang="en-US" sz="1400" u="sng"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4"/>
              </a:rPr>
              <a:t>http://www.besancon-tourisme.com/</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ZoneTexte 8">
            <a:extLst>
              <a:ext uri="{FF2B5EF4-FFF2-40B4-BE49-F238E27FC236}">
                <a16:creationId xmlns:a16="http://schemas.microsoft.com/office/drawing/2014/main" id="{6E082B08-623F-4FE3-82C7-357068F93D14}"/>
              </a:ext>
            </a:extLst>
          </p:cNvPr>
          <p:cNvSpPr txBox="1"/>
          <p:nvPr/>
        </p:nvSpPr>
        <p:spPr>
          <a:xfrm>
            <a:off x="188260" y="4313910"/>
            <a:ext cx="6370320" cy="307777"/>
          </a:xfrm>
          <a:prstGeom prst="rect">
            <a:avLst/>
          </a:prstGeom>
          <a:noFill/>
        </p:spPr>
        <p:txBody>
          <a:bodyPr wrap="square" rtlCol="0">
            <a:spAutoFit/>
          </a:bodyPr>
          <a:lstStyle/>
          <a:p>
            <a:r>
              <a:rPr lang="fr-FR" sz="1400" b="1" dirty="0"/>
              <a:t>Visite culturelle – la citadelle de Besançon</a:t>
            </a:r>
            <a:endParaRPr lang="fr-FR" sz="1400" dirty="0"/>
          </a:p>
        </p:txBody>
      </p:sp>
      <p:pic>
        <p:nvPicPr>
          <p:cNvPr id="10" name="Image 9">
            <a:extLst>
              <a:ext uri="{FF2B5EF4-FFF2-40B4-BE49-F238E27FC236}">
                <a16:creationId xmlns:a16="http://schemas.microsoft.com/office/drawing/2014/main" id="{CA3F5FF7-18D9-4CCB-9721-24C998322B05}"/>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4322" y="4714492"/>
            <a:ext cx="4286387" cy="2776304"/>
          </a:xfrm>
          <a:prstGeom prst="rect">
            <a:avLst/>
          </a:prstGeom>
          <a:ln>
            <a:noFill/>
          </a:ln>
          <a:effectLst>
            <a:outerShdw blurRad="190500" algn="tl" rotWithShape="0">
              <a:srgbClr val="000000">
                <a:alpha val="70000"/>
              </a:srgbClr>
            </a:outerShdw>
          </a:effectLst>
        </p:spPr>
      </p:pic>
      <p:sp>
        <p:nvSpPr>
          <p:cNvPr id="11" name="Rectangle 10">
            <a:extLst>
              <a:ext uri="{FF2B5EF4-FFF2-40B4-BE49-F238E27FC236}">
                <a16:creationId xmlns:a16="http://schemas.microsoft.com/office/drawing/2014/main" id="{87B43398-E124-4BEE-9432-060424EFF1F4}"/>
              </a:ext>
            </a:extLst>
          </p:cNvPr>
          <p:cNvSpPr/>
          <p:nvPr/>
        </p:nvSpPr>
        <p:spPr>
          <a:xfrm>
            <a:off x="214915" y="7582052"/>
            <a:ext cx="6481480" cy="1815882"/>
          </a:xfrm>
          <a:prstGeom prst="rect">
            <a:avLst/>
          </a:prstGeom>
        </p:spPr>
        <p:txBody>
          <a:bodyPr wrap="square">
            <a:spAutoFit/>
          </a:bodyPr>
          <a:lstStyle/>
          <a:p>
            <a:pPr marR="90170" algn="just">
              <a:spcAft>
                <a:spcPts val="0"/>
              </a:spcAft>
            </a:pPr>
            <a:r>
              <a:rPr lang="fr-FR"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Construite il y a plus de trois siècles par Vauban, la Citadelle de Besançon est considérée comme l’une des plus belles citadelles de France. Elle surplombe de plus de 100 mètres la vieille ville enserrée dans un méandre du Doubs, et s’étend sur 11 hectares. Ses remparts offrent des panoramas uniques sur la ville et le cadre naturel d’exception qui l’entoure.</a:t>
            </a:r>
          </a:p>
          <a:p>
            <a:pPr marR="90170" algn="just">
              <a:spcAft>
                <a:spcPts val="0"/>
              </a:spcAft>
            </a:pPr>
            <a:r>
              <a:rPr lang="fr-FR"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Impressionnante et majestueuse, la Citadelle est aujourd’hui un haut lieu de culture et de tourisme. Elle est inscrite depuis juillet 2008 avec les fortifications de Vauban du centre ville et du quartier Battant sur la liste du Patrimoine mondial de l’UNESCO.</a:t>
            </a:r>
          </a:p>
        </p:txBody>
      </p:sp>
      <p:sp>
        <p:nvSpPr>
          <p:cNvPr id="14" name="Rectangle 13">
            <a:extLst>
              <a:ext uri="{FF2B5EF4-FFF2-40B4-BE49-F238E27FC236}">
                <a16:creationId xmlns:a16="http://schemas.microsoft.com/office/drawing/2014/main" id="{450BD675-B2E6-408F-9AF2-D177488F41A0}"/>
              </a:ext>
            </a:extLst>
          </p:cNvPr>
          <p:cNvSpPr/>
          <p:nvPr/>
        </p:nvSpPr>
        <p:spPr>
          <a:xfrm>
            <a:off x="180450" y="9321654"/>
            <a:ext cx="2327560" cy="307777"/>
          </a:xfrm>
          <a:prstGeom prst="rect">
            <a:avLst/>
          </a:prstGeom>
        </p:spPr>
        <p:txBody>
          <a:bodyPr wrap="none">
            <a:spAutoFit/>
          </a:bodyPr>
          <a:lstStyle/>
          <a:p>
            <a:pPr algn="just">
              <a:spcAft>
                <a:spcPts val="0"/>
              </a:spcAft>
            </a:pPr>
            <a:r>
              <a:rPr lang="fr-FR" sz="1400" dirty="0">
                <a:hlinkClick r:id="rId6"/>
              </a:rPr>
              <a:t>http://www.citadelle.com/fr/</a:t>
            </a:r>
            <a:endParaRPr lang="fr-F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B65C3B62-F16B-4EAE-B665-EE362BF96D9F}"/>
              </a:ext>
            </a:extLst>
          </p:cNvPr>
          <p:cNvSpPr/>
          <p:nvPr/>
        </p:nvSpPr>
        <p:spPr>
          <a:xfrm>
            <a:off x="91440" y="76199"/>
            <a:ext cx="6667500" cy="9705975"/>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descr="Une image contenant dessin, horloge&#10;&#10;Description générée automatiquement">
            <a:extLst>
              <a:ext uri="{FF2B5EF4-FFF2-40B4-BE49-F238E27FC236}">
                <a16:creationId xmlns:a16="http://schemas.microsoft.com/office/drawing/2014/main" id="{57502FC8-13C9-493B-B9C9-13C83719D5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6073" y="9706293"/>
            <a:ext cx="469242" cy="161431"/>
          </a:xfrm>
          <a:prstGeom prst="rect">
            <a:avLst/>
          </a:prstGeom>
        </p:spPr>
      </p:pic>
    </p:spTree>
    <p:extLst>
      <p:ext uri="{BB962C8B-B14F-4D97-AF65-F5344CB8AC3E}">
        <p14:creationId xmlns:p14="http://schemas.microsoft.com/office/powerpoint/2010/main" val="371251775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547</TotalTime>
  <Words>489</Words>
  <Application>Microsoft Office PowerPoint</Application>
  <PresentationFormat>Format A4 (210 x 297 mm)</PresentationFormat>
  <Paragraphs>74</Paragraphs>
  <Slides>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Arial</vt:lpstr>
      <vt:lpstr>Calibri</vt:lpstr>
      <vt:lpstr>Calibri Light</vt:lpstr>
      <vt:lpstr>Wingdings</vt:lpstr>
      <vt:lpstr>Thème Office</vt:lpstr>
      <vt:lpstr>Comment nous trouver ?</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Charlotte CB. Beck</dc:creator>
  <cp:lastModifiedBy>Charlotte CB. Beck</cp:lastModifiedBy>
  <cp:revision>69</cp:revision>
  <dcterms:created xsi:type="dcterms:W3CDTF">2019-10-07T07:23:04Z</dcterms:created>
  <dcterms:modified xsi:type="dcterms:W3CDTF">2019-11-28T10:47:17Z</dcterms:modified>
</cp:coreProperties>
</file>